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media/image7.jpeg" ContentType="image/jpeg"/>
  <Override PartName="/ppt/media/image8.jpeg" ContentType="image/jpeg"/>
  <Override PartName="/ppt/media/image9.jpeg" ContentType="image/jpeg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  <p:sldId id="330" r:id="rId82"/>
    <p:sldId id="331" r:id="rId83"/>
    <p:sldId id="332" r:id="rId84"/>
    <p:sldId id="333" r:id="rId85"/>
    <p:sldId id="334" r:id="rId86"/>
    <p:sldId id="335" r:id="rId87"/>
    <p:sldId id="336" r:id="rId88"/>
    <p:sldId id="337" r:id="rId89"/>
    <p:sldId id="338" r:id="rId90"/>
    <p:sldId id="339" r:id="rId91"/>
    <p:sldId id="340" r:id="rId92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 b="def" i="def"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 b="def" i="def"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slide" Target="slides/slide57.xml"/><Relationship Id="rId65" Type="http://schemas.openxmlformats.org/officeDocument/2006/relationships/slide" Target="slides/slide58.xml"/><Relationship Id="rId66" Type="http://schemas.openxmlformats.org/officeDocument/2006/relationships/slide" Target="slides/slide59.xml"/><Relationship Id="rId67" Type="http://schemas.openxmlformats.org/officeDocument/2006/relationships/slide" Target="slides/slide60.xml"/><Relationship Id="rId68" Type="http://schemas.openxmlformats.org/officeDocument/2006/relationships/slide" Target="slides/slide61.xml"/><Relationship Id="rId69" Type="http://schemas.openxmlformats.org/officeDocument/2006/relationships/slide" Target="slides/slide62.xml"/><Relationship Id="rId70" Type="http://schemas.openxmlformats.org/officeDocument/2006/relationships/slide" Target="slides/slide63.xml"/><Relationship Id="rId71" Type="http://schemas.openxmlformats.org/officeDocument/2006/relationships/slide" Target="slides/slide64.xml"/><Relationship Id="rId72" Type="http://schemas.openxmlformats.org/officeDocument/2006/relationships/slide" Target="slides/slide65.xml"/><Relationship Id="rId73" Type="http://schemas.openxmlformats.org/officeDocument/2006/relationships/slide" Target="slides/slide66.xml"/><Relationship Id="rId74" Type="http://schemas.openxmlformats.org/officeDocument/2006/relationships/slide" Target="slides/slide67.xml"/><Relationship Id="rId75" Type="http://schemas.openxmlformats.org/officeDocument/2006/relationships/slide" Target="slides/slide68.xml"/><Relationship Id="rId76" Type="http://schemas.openxmlformats.org/officeDocument/2006/relationships/slide" Target="slides/slide69.xml"/><Relationship Id="rId77" Type="http://schemas.openxmlformats.org/officeDocument/2006/relationships/slide" Target="slides/slide70.xml"/><Relationship Id="rId78" Type="http://schemas.openxmlformats.org/officeDocument/2006/relationships/slide" Target="slides/slide71.xml"/><Relationship Id="rId79" Type="http://schemas.openxmlformats.org/officeDocument/2006/relationships/slide" Target="slides/slide72.xml"/><Relationship Id="rId80" Type="http://schemas.openxmlformats.org/officeDocument/2006/relationships/slide" Target="slides/slide73.xml"/><Relationship Id="rId81" Type="http://schemas.openxmlformats.org/officeDocument/2006/relationships/slide" Target="slides/slide74.xml"/><Relationship Id="rId82" Type="http://schemas.openxmlformats.org/officeDocument/2006/relationships/slide" Target="slides/slide75.xml"/><Relationship Id="rId83" Type="http://schemas.openxmlformats.org/officeDocument/2006/relationships/slide" Target="slides/slide76.xml"/><Relationship Id="rId84" Type="http://schemas.openxmlformats.org/officeDocument/2006/relationships/slide" Target="slides/slide77.xml"/><Relationship Id="rId85" Type="http://schemas.openxmlformats.org/officeDocument/2006/relationships/slide" Target="slides/slide78.xml"/><Relationship Id="rId86" Type="http://schemas.openxmlformats.org/officeDocument/2006/relationships/slide" Target="slides/slide79.xml"/><Relationship Id="rId87" Type="http://schemas.openxmlformats.org/officeDocument/2006/relationships/slide" Target="slides/slide80.xml"/><Relationship Id="rId88" Type="http://schemas.openxmlformats.org/officeDocument/2006/relationships/slide" Target="slides/slide81.xml"/><Relationship Id="rId89" Type="http://schemas.openxmlformats.org/officeDocument/2006/relationships/slide" Target="slides/slide82.xml"/><Relationship Id="rId90" Type="http://schemas.openxmlformats.org/officeDocument/2006/relationships/slide" Target="slides/slide83.xml"/><Relationship Id="rId91" Type="http://schemas.openxmlformats.org/officeDocument/2006/relationships/slide" Target="slides/slide84.xml"/><Relationship Id="rId92" Type="http://schemas.openxmlformats.org/officeDocument/2006/relationships/slide" Target="slides/slide85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7" name="Shape 13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1pPr>
    <a:lvl2pPr indent="2286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2pPr>
    <a:lvl3pPr indent="4572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3pPr>
    <a:lvl4pPr indent="6858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4pPr>
    <a:lvl5pPr indent="9144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5pPr>
    <a:lvl6pPr indent="11430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6pPr>
    <a:lvl7pPr indent="13716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7pPr>
    <a:lvl8pPr indent="16002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8pPr>
    <a:lvl9pPr indent="18288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标题与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文本"/>
          <p:cNvSpPr txBox="1"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>
            <a:lvl1pPr algn="ctr">
              <a:defRPr>
                <a:solidFill>
                  <a:srgbClr val="000000"/>
                </a:solidFill>
                <a:latin typeface="KaiTi"/>
                <a:ea typeface="KaiTi"/>
                <a:cs typeface="KaiTi"/>
                <a:sym typeface="KaiTi"/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12" name="正文级别 1…"/>
          <p:cNvSpPr txBox="1"/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>
                <a:latin typeface="KaiTi"/>
                <a:ea typeface="KaiTi"/>
                <a:cs typeface="KaiTi"/>
                <a:sym typeface="KaiTi"/>
              </a:defRPr>
            </a:lvl1pPr>
            <a:lvl2pPr marL="0" indent="228600" algn="ctr">
              <a:spcBef>
                <a:spcPts val="0"/>
              </a:spcBef>
              <a:buSzTx/>
              <a:buNone/>
              <a:defRPr sz="3200">
                <a:latin typeface="KaiTi"/>
                <a:ea typeface="KaiTi"/>
                <a:cs typeface="KaiTi"/>
                <a:sym typeface="KaiTi"/>
              </a:defRPr>
            </a:lvl2pPr>
            <a:lvl3pPr marL="0" indent="457200" algn="ctr">
              <a:spcBef>
                <a:spcPts val="0"/>
              </a:spcBef>
              <a:buSzTx/>
              <a:buNone/>
              <a:defRPr sz="3200">
                <a:latin typeface="KaiTi"/>
                <a:ea typeface="KaiTi"/>
                <a:cs typeface="KaiTi"/>
                <a:sym typeface="KaiTi"/>
              </a:defRPr>
            </a:lvl3pPr>
            <a:lvl4pPr marL="0" indent="685800" algn="ctr">
              <a:spcBef>
                <a:spcPts val="0"/>
              </a:spcBef>
              <a:buSzTx/>
              <a:buNone/>
              <a:defRPr sz="3200">
                <a:latin typeface="KaiTi"/>
                <a:ea typeface="KaiTi"/>
                <a:cs typeface="KaiTi"/>
                <a:sym typeface="KaiTi"/>
              </a:defRPr>
            </a:lvl4pPr>
            <a:lvl5pPr marL="0" indent="914400" algn="ctr">
              <a:spcBef>
                <a:spcPts val="0"/>
              </a:spcBef>
              <a:buSzTx/>
              <a:buNone/>
              <a:defRPr sz="3200">
                <a:latin typeface="KaiTi"/>
                <a:ea typeface="KaiTi"/>
                <a:cs typeface="KaiTi"/>
                <a:sym typeface="KaiTi"/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3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引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/>
          <p:nvPr>
            <p:ph type="body" sz="quarter" idx="13"/>
          </p:nvPr>
        </p:nvSpPr>
        <p:spPr>
          <a:xfrm>
            <a:off x="1270000" y="6362700"/>
            <a:ext cx="10464800" cy="4699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“在此键入引文。”"/>
          <p:cNvSpPr txBox="1"/>
          <p:nvPr>
            <p:ph type="body" sz="quarter" idx="14"/>
          </p:nvPr>
        </p:nvSpPr>
        <p:spPr>
          <a:xfrm>
            <a:off x="1270000" y="4222750"/>
            <a:ext cx="10464800" cy="7747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/>
            </a:lvl1pPr>
          </a:lstStyle>
          <a:p>
            <a:pPr/>
            <a:r>
              <a:t>“在此键入引文。”</a:t>
            </a:r>
          </a:p>
        </p:txBody>
      </p:sp>
      <p:sp>
        <p:nvSpPr>
          <p:cNvPr id="95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图像"/>
          <p:cNvSpPr/>
          <p:nvPr>
            <p:ph type="pic" idx="13"/>
          </p:nvPr>
        </p:nvSpPr>
        <p:spPr>
          <a:xfrm>
            <a:off x="0" y="0"/>
            <a:ext cx="12999418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矩形"/>
          <p:cNvSpPr/>
          <p:nvPr/>
        </p:nvSpPr>
        <p:spPr>
          <a:xfrm>
            <a:off x="-1" y="313831"/>
            <a:ext cx="13004801" cy="32512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65023" tIns="65023" rIns="65023" bIns="65023" anchor="ctr"/>
          <a:lstStyle/>
          <a:p>
            <a:pPr defTabSz="1300480"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18" name="矩形"/>
          <p:cNvSpPr/>
          <p:nvPr/>
        </p:nvSpPr>
        <p:spPr>
          <a:xfrm>
            <a:off x="-1" y="-1"/>
            <a:ext cx="13004801" cy="519290"/>
          </a:xfrm>
          <a:prstGeom prst="rect">
            <a:avLst/>
          </a:prstGeom>
          <a:solidFill>
            <a:srgbClr val="217BAA"/>
          </a:solidFill>
          <a:ln w="12700">
            <a:miter lim="400000"/>
          </a:ln>
        </p:spPr>
        <p:txBody>
          <a:bodyPr lIns="65023" tIns="65023" rIns="65023" bIns="65023" anchor="ctr"/>
          <a:lstStyle/>
          <a:p>
            <a:pPr defTabSz="1300480"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19" name="标题文本"/>
          <p:cNvSpPr txBox="1"/>
          <p:nvPr>
            <p:ph type="title"/>
          </p:nvPr>
        </p:nvSpPr>
        <p:spPr>
          <a:xfrm>
            <a:off x="200942" y="641208"/>
            <a:ext cx="12602917" cy="932464"/>
          </a:xfrm>
          <a:prstGeom prst="rect">
            <a:avLst/>
          </a:prstGeom>
        </p:spPr>
        <p:txBody>
          <a:bodyPr lIns="65023" tIns="65023" rIns="65023" bIns="65023"/>
          <a:lstStyle>
            <a:lvl1pPr defTabSz="1300480">
              <a:defRPr spc="-139" sz="7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120" name="正文级别 1…"/>
          <p:cNvSpPr txBox="1"/>
          <p:nvPr>
            <p:ph type="body" idx="1"/>
          </p:nvPr>
        </p:nvSpPr>
        <p:spPr>
          <a:xfrm>
            <a:off x="200942" y="1747519"/>
            <a:ext cx="12602917" cy="7825459"/>
          </a:xfrm>
          <a:prstGeom prst="rect">
            <a:avLst/>
          </a:prstGeom>
        </p:spPr>
        <p:txBody>
          <a:bodyPr lIns="65023" tIns="65023" rIns="65023" bIns="65023" anchor="t"/>
          <a:lstStyle>
            <a:lvl1pPr marL="252779" indent="-252779" defTabSz="1300480">
              <a:spcBef>
                <a:spcPts val="800"/>
              </a:spcBef>
              <a:buClr>
                <a:srgbClr val="217BAA"/>
              </a:buClr>
              <a:buSzPct val="85000"/>
              <a:buFont typeface="Arial"/>
              <a:buChar char="•"/>
              <a:defRPr>
                <a:latin typeface="华文楷体"/>
                <a:ea typeface="华文楷体"/>
                <a:cs typeface="华文楷体"/>
                <a:sym typeface="华文楷体"/>
              </a:defRPr>
            </a:lvl1pPr>
            <a:lvl2pPr marL="631972" indent="-310515" defTabSz="1300480">
              <a:spcBef>
                <a:spcPts val="800"/>
              </a:spcBef>
              <a:buClr>
                <a:srgbClr val="217BAA"/>
              </a:buClr>
              <a:buSzPct val="85000"/>
              <a:buFont typeface="Arial"/>
              <a:buChar char="•"/>
              <a:defRPr>
                <a:latin typeface="华文楷体"/>
                <a:ea typeface="华文楷体"/>
                <a:cs typeface="华文楷体"/>
                <a:sym typeface="华文楷体"/>
              </a:defRPr>
            </a:lvl2pPr>
            <a:lvl3pPr marL="917410" indent="-377363" defTabSz="1300480">
              <a:spcBef>
                <a:spcPts val="800"/>
              </a:spcBef>
              <a:buClr>
                <a:srgbClr val="217BAA"/>
              </a:buClr>
              <a:buSzPct val="90000"/>
              <a:buFont typeface="Arial"/>
              <a:buChar char="•"/>
              <a:defRPr>
                <a:latin typeface="华文楷体"/>
                <a:ea typeface="华文楷体"/>
                <a:cs typeface="华文楷体"/>
                <a:sym typeface="华文楷体"/>
              </a:defRPr>
            </a:lvl3pPr>
            <a:lvl4pPr marL="1123262" indent="-396769" defTabSz="1300480">
              <a:spcBef>
                <a:spcPts val="800"/>
              </a:spcBef>
              <a:buClr>
                <a:srgbClr val="217BAA"/>
              </a:buClr>
              <a:buFont typeface="Arial"/>
              <a:buChar char="•"/>
              <a:defRPr>
                <a:latin typeface="华文楷体"/>
                <a:ea typeface="华文楷体"/>
                <a:cs typeface="华文楷体"/>
                <a:sym typeface="华文楷体"/>
              </a:defRPr>
            </a:lvl4pPr>
            <a:lvl5pPr marL="1271132" indent="-396769" defTabSz="1300480">
              <a:spcBef>
                <a:spcPts val="800"/>
              </a:spcBef>
              <a:buClr>
                <a:srgbClr val="217BAA"/>
              </a:buClr>
              <a:buFont typeface="Arial"/>
              <a:defRPr>
                <a:latin typeface="华文楷体"/>
                <a:ea typeface="华文楷体"/>
                <a:cs typeface="华文楷体"/>
                <a:sym typeface="华文楷体"/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21" name="幻灯片编号"/>
          <p:cNvSpPr txBox="1"/>
          <p:nvPr>
            <p:ph type="sldNum" sz="quarter" idx="2"/>
          </p:nvPr>
        </p:nvSpPr>
        <p:spPr>
          <a:xfrm>
            <a:off x="11264054" y="67255"/>
            <a:ext cx="371349" cy="387038"/>
          </a:xfrm>
          <a:prstGeom prst="rect">
            <a:avLst/>
          </a:prstGeom>
        </p:spPr>
        <p:txBody>
          <a:bodyPr lIns="65023" tIns="65023" rIns="65023" bIns="65023" anchor="ctr"/>
          <a:lstStyle>
            <a:lvl1pPr algn="l" defTabSz="1300480">
              <a:defRPr b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标题文本"/>
          <p:cNvSpPr txBox="1"/>
          <p:nvPr>
            <p:ph type="title"/>
          </p:nvPr>
        </p:nvSpPr>
        <p:spPr>
          <a:xfrm>
            <a:off x="427566" y="444500"/>
            <a:ext cx="11099801" cy="85916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  <a:latin typeface="KaiTi"/>
                <a:ea typeface="KaiTi"/>
                <a:cs typeface="KaiTi"/>
                <a:sym typeface="KaiTi"/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129" name="正文级别 1…"/>
          <p:cNvSpPr txBox="1"/>
          <p:nvPr>
            <p:ph type="body" idx="1"/>
          </p:nvPr>
        </p:nvSpPr>
        <p:spPr>
          <a:xfrm>
            <a:off x="427566" y="1683080"/>
            <a:ext cx="12149667" cy="7463500"/>
          </a:xfrm>
          <a:prstGeom prst="rect">
            <a:avLst/>
          </a:prstGeom>
        </p:spPr>
        <p:txBody>
          <a:bodyPr anchor="t"/>
          <a:lstStyle>
            <a:lvl1pPr>
              <a:spcBef>
                <a:spcPts val="3000"/>
              </a:spcBef>
              <a:buClr>
                <a:srgbClr val="3DAAD6"/>
              </a:buClr>
              <a:defRPr sz="3800">
                <a:latin typeface="KaiTi"/>
                <a:ea typeface="KaiTi"/>
                <a:cs typeface="KaiTi"/>
                <a:sym typeface="KaiTi"/>
              </a:defRPr>
            </a:lvl1pPr>
            <a:lvl2pPr>
              <a:spcBef>
                <a:spcPts val="3000"/>
              </a:spcBef>
              <a:buClr>
                <a:srgbClr val="FFD479"/>
              </a:buClr>
              <a:defRPr sz="3400">
                <a:latin typeface="KaiTi"/>
                <a:ea typeface="KaiTi"/>
                <a:cs typeface="KaiTi"/>
                <a:sym typeface="KaiTi"/>
              </a:defRPr>
            </a:lvl2pPr>
            <a:lvl3pPr marL="1110996" indent="-342900">
              <a:spcBef>
                <a:spcPts val="3000"/>
              </a:spcBef>
              <a:buClr>
                <a:srgbClr val="007AAA"/>
              </a:buClr>
              <a:defRPr sz="3400">
                <a:latin typeface="KaiTi"/>
                <a:ea typeface="KaiTi"/>
                <a:cs typeface="KaiTi"/>
                <a:sym typeface="KaiTi"/>
              </a:defRPr>
            </a:lvl3pPr>
            <a:lvl4pPr marL="1362455" indent="-329183">
              <a:spcBef>
                <a:spcPts val="3000"/>
              </a:spcBef>
              <a:buClr>
                <a:srgbClr val="FFD479"/>
              </a:buClr>
              <a:defRPr sz="3000">
                <a:latin typeface="KaiTi"/>
                <a:ea typeface="KaiTi"/>
                <a:cs typeface="KaiTi"/>
                <a:sym typeface="KaiTi"/>
              </a:defRPr>
            </a:lvl4pPr>
            <a:lvl5pPr marL="1572767" indent="-329183">
              <a:spcBef>
                <a:spcPts val="3000"/>
              </a:spcBef>
              <a:buClr>
                <a:srgbClr val="60B5CC"/>
              </a:buClr>
              <a:defRPr sz="3000">
                <a:latin typeface="KaiTi"/>
                <a:ea typeface="KaiTi"/>
                <a:cs typeface="KaiTi"/>
                <a:sym typeface="KaiTi"/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30" name="幻灯片编号"/>
          <p:cNvSpPr txBox="1"/>
          <p:nvPr>
            <p:ph type="sldNum" sz="quarter" idx="2"/>
          </p:nvPr>
        </p:nvSpPr>
        <p:spPr>
          <a:xfrm>
            <a:off x="12390865" y="9218083"/>
            <a:ext cx="368504" cy="3810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照片 - 水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图像"/>
          <p:cNvSpPr/>
          <p:nvPr>
            <p:ph type="pic" idx="13"/>
          </p:nvPr>
        </p:nvSpPr>
        <p:spPr>
          <a:xfrm>
            <a:off x="1606550" y="635000"/>
            <a:ext cx="9779000" cy="59182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标题文本"/>
          <p:cNvSpPr txBox="1"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>
            <a:lvl1pPr algn="ctr"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22" name="正文级别 1…"/>
          <p:cNvSpPr txBox="1"/>
          <p:nvPr>
            <p:ph type="body" sz="quarter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3" name="幻灯片编号"/>
          <p:cNvSpPr txBox="1"/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标题 - 居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标题文本"/>
          <p:cNvSpPr txBox="1"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31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照片 - 垂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图像"/>
          <p:cNvSpPr/>
          <p:nvPr>
            <p:ph type="pic" sz="half" idx="13"/>
          </p:nvPr>
        </p:nvSpPr>
        <p:spPr>
          <a:xfrm>
            <a:off x="6718300" y="635000"/>
            <a:ext cx="5334000" cy="8229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标题文本"/>
          <p:cNvSpPr txBox="1"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 algn="ctr">
              <a:defRPr sz="6000">
                <a:solidFill>
                  <a:srgbClr val="000000"/>
                </a:solidFill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40" name="正文级别 1…"/>
          <p:cNvSpPr txBox="1"/>
          <p:nvPr>
            <p:ph type="body" sz="quarter" idx="1"/>
          </p:nvPr>
        </p:nvSpPr>
        <p:spPr>
          <a:xfrm>
            <a:off x="952500" y="4762500"/>
            <a:ext cx="5334000" cy="4102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1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标题 - 顶部对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标题文本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49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标题文本"/>
          <p:cNvSpPr txBox="1"/>
          <p:nvPr>
            <p:ph type="title"/>
          </p:nvPr>
        </p:nvSpPr>
        <p:spPr>
          <a:xfrm>
            <a:off x="427566" y="444500"/>
            <a:ext cx="11099801" cy="85916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  <a:latin typeface="KaiTi"/>
                <a:ea typeface="KaiTi"/>
                <a:cs typeface="KaiTi"/>
                <a:sym typeface="KaiTi"/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57" name="正文级别 1…"/>
          <p:cNvSpPr txBox="1"/>
          <p:nvPr>
            <p:ph type="body" idx="1"/>
          </p:nvPr>
        </p:nvSpPr>
        <p:spPr>
          <a:xfrm>
            <a:off x="427566" y="1683080"/>
            <a:ext cx="12149667" cy="7463500"/>
          </a:xfrm>
          <a:prstGeom prst="rect">
            <a:avLst/>
          </a:prstGeom>
        </p:spPr>
        <p:txBody>
          <a:bodyPr anchor="t"/>
          <a:lstStyle>
            <a:lvl1pPr>
              <a:lnSpc>
                <a:spcPct val="50000"/>
              </a:lnSpc>
              <a:buClr>
                <a:srgbClr val="3DAAD6"/>
              </a:buClr>
              <a:defRPr sz="3800">
                <a:latin typeface="KaiTi"/>
                <a:ea typeface="KaiTi"/>
                <a:cs typeface="KaiTi"/>
                <a:sym typeface="KaiTi"/>
              </a:defRPr>
            </a:lvl1pPr>
            <a:lvl2pPr>
              <a:lnSpc>
                <a:spcPct val="50000"/>
              </a:lnSpc>
              <a:buClr>
                <a:srgbClr val="FFD479"/>
              </a:buClr>
              <a:defRPr sz="3400">
                <a:latin typeface="KaiTi"/>
                <a:ea typeface="KaiTi"/>
                <a:cs typeface="KaiTi"/>
                <a:sym typeface="KaiTi"/>
              </a:defRPr>
            </a:lvl2pPr>
            <a:lvl3pPr marL="1110996" indent="-342900">
              <a:lnSpc>
                <a:spcPct val="50000"/>
              </a:lnSpc>
              <a:buClr>
                <a:srgbClr val="007AAA"/>
              </a:buClr>
              <a:defRPr sz="3400">
                <a:latin typeface="KaiTi"/>
                <a:ea typeface="KaiTi"/>
                <a:cs typeface="KaiTi"/>
                <a:sym typeface="KaiTi"/>
              </a:defRPr>
            </a:lvl3pPr>
            <a:lvl4pPr marL="1362455" indent="-329183">
              <a:lnSpc>
                <a:spcPct val="50000"/>
              </a:lnSpc>
              <a:buClr>
                <a:srgbClr val="FFD479"/>
              </a:buClr>
              <a:defRPr sz="3000">
                <a:latin typeface="KaiTi"/>
                <a:ea typeface="KaiTi"/>
                <a:cs typeface="KaiTi"/>
                <a:sym typeface="KaiTi"/>
              </a:defRPr>
            </a:lvl4pPr>
            <a:lvl5pPr marL="1572767" indent="-329183">
              <a:lnSpc>
                <a:spcPct val="50000"/>
              </a:lnSpc>
              <a:buClr>
                <a:srgbClr val="60B5CC"/>
              </a:buClr>
              <a:defRPr sz="3000">
                <a:latin typeface="KaiTi"/>
                <a:ea typeface="KaiTi"/>
                <a:cs typeface="KaiTi"/>
                <a:sym typeface="KaiTi"/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8" name="幻灯片编号"/>
          <p:cNvSpPr txBox="1"/>
          <p:nvPr>
            <p:ph type="sldNum" sz="quarter" idx="2"/>
          </p:nvPr>
        </p:nvSpPr>
        <p:spPr>
          <a:xfrm>
            <a:off x="12390865" y="9218083"/>
            <a:ext cx="368504" cy="3810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标题、项目符号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图像"/>
          <p:cNvSpPr/>
          <p:nvPr>
            <p:ph type="pic" sz="half" idx="13"/>
          </p:nvPr>
        </p:nvSpPr>
        <p:spPr>
          <a:xfrm>
            <a:off x="6718300" y="26035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标题文本"/>
          <p:cNvSpPr txBox="1"/>
          <p:nvPr>
            <p:ph type="title"/>
          </p:nvPr>
        </p:nvSpPr>
        <p:spPr>
          <a:xfrm>
            <a:off x="952500" y="393700"/>
            <a:ext cx="11099800" cy="2159000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67" name="正文级别 1…"/>
          <p:cNvSpPr txBox="1"/>
          <p:nvPr>
            <p:ph type="body" sz="half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68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正文级别 1…"/>
          <p:cNvSpPr txBox="1"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6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照片 - 3 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图像"/>
          <p:cNvSpPr/>
          <p:nvPr>
            <p:ph type="pic" sz="half" idx="13"/>
          </p:nvPr>
        </p:nvSpPr>
        <p:spPr>
          <a:xfrm>
            <a:off x="952500" y="889000"/>
            <a:ext cx="5334000" cy="7975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图像"/>
          <p:cNvSpPr/>
          <p:nvPr>
            <p:ph type="pic" sz="quarter" idx="14"/>
          </p:nvPr>
        </p:nvSpPr>
        <p:spPr>
          <a:xfrm>
            <a:off x="6718300" y="50927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图像"/>
          <p:cNvSpPr/>
          <p:nvPr>
            <p:ph type="pic" sz="quarter" idx="15"/>
          </p:nvPr>
        </p:nvSpPr>
        <p:spPr>
          <a:xfrm>
            <a:off x="6724518" y="889000"/>
            <a:ext cx="5334001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文本"/>
          <p:cNvSpPr txBox="1"/>
          <p:nvPr>
            <p:ph type="title"/>
          </p:nvPr>
        </p:nvSpPr>
        <p:spPr>
          <a:xfrm>
            <a:off x="952500" y="444500"/>
            <a:ext cx="11099800" cy="11136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标题文本</a:t>
            </a:r>
          </a:p>
        </p:txBody>
      </p:sp>
      <p:sp>
        <p:nvSpPr>
          <p:cNvPr id="3" name="正文级别 1…"/>
          <p:cNvSpPr txBox="1"/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" name="幻灯片编号"/>
          <p:cNvSpPr txBox="1"/>
          <p:nvPr>
            <p:ph type="sldNum" sz="quarter" idx="2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transition xmlns:p14="http://schemas.microsoft.com/office/powerpoint/2010/main" spd="med" advClick="1"/>
  <p:txStyles>
    <p:titleStyle>
      <a:lvl1pPr marL="0" marR="0" indent="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433FF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433FF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433FF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433FF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433FF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433FF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433FF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433FF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433FF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478916" marR="0" indent="-360044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80000"/>
        <a:buFontTx/>
        <a:buChar char="◼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739357" marR="0" indent="-282157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90000"/>
        <a:buFontTx/>
        <a:buChar char="▪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110996" marR="0" indent="-3429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00000"/>
        <a:buFontTx/>
        <a:buChar char="▪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1362456" marR="0" indent="-329184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00000"/>
        <a:buFontTx/>
        <a:buChar char="▪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1638604" marR="0" indent="-39502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1773936" marR="0" indent="-329184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00000"/>
        <a:buFontTx/>
        <a:buChar char="●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2011679" marR="0" indent="-365759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00000"/>
        <a:buFontTx/>
        <a:buChar char="●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2212847" marR="0" indent="-365759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00000"/>
        <a:buFontTx/>
        <a:buChar char="●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2414015" marR="0" indent="-365759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00000"/>
        <a:buFontTx/>
        <a:buChar char="●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7.pn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8.pn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9.pn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.png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.gif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6.png"/></Relationships>
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7.png"/></Relationships>
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8.png"/></Relationships>
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9.png"/></Relationships>
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0.pn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.jpeg"/></Relationships>

</file>

<file path=ppt/slides/_rels/slide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1.png"/></Relationships>

</file>

<file path=ppt/slides/_rels/slide3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4.jpeg"/><Relationship Id="rId3" Type="http://schemas.openxmlformats.org/officeDocument/2006/relationships/image" Target="../media/image5.jpeg"/></Relationships>

</file>

<file path=ppt/slides/_rels/slide3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2.png"/></Relationships>

</file>

<file path=ppt/slides/_rels/slide3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3.png"/></Relationships>

</file>

<file path=ppt/slides/_rels/slide3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6.jpeg"/><Relationship Id="rId3" Type="http://schemas.openxmlformats.org/officeDocument/2006/relationships/image" Target="../media/image7.jpeg"/></Relationships>

</file>

<file path=ppt/slides/_rels/slide3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8.jpeg"/><Relationship Id="rId3" Type="http://schemas.openxmlformats.org/officeDocument/2006/relationships/image" Target="../media/image9.jpeg"/></Relationships>

</file>

<file path=ppt/slides/_rels/slide3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4.png"/></Relationships>

</file>

<file path=ppt/slides/_rels/slide3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5.png"/></Relationships>

</file>

<file path=ppt/slides/_rels/slide3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6.png"/></Relationships>

</file>

<file path=ppt/slides/_rels/slide3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.png"/></Relationships>

</file>

<file path=ppt/slides/_rels/slide4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4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4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4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4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7.png"/></Relationships>

</file>

<file path=ppt/slides/_rels/slide4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4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4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4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4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
</file>

<file path=ppt/slides/_rels/slide5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5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5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8.png"/></Relationships>

</file>

<file path=ppt/slides/_rels/slide5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8.png"/></Relationships>

</file>

<file path=ppt/slides/_rels/slide5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5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5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

</file>

<file path=ppt/slides/_rels/slide5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/Relationships>

</file>

<file path=ppt/slides/_rels/slide5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/Relationships>

</file>

<file path=ppt/slides/_rels/slide5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5.png"/></Relationships>

</file>

<file path=ppt/slides/_rels/slide6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Relationship Id="rId4" Type="http://schemas.openxmlformats.org/officeDocument/2006/relationships/image" Target="../media/image33.png"/></Relationships>

</file>

<file path=ppt/slides/_rels/slide6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6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6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6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6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6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6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/Relationships>

</file>

<file path=ppt/slides/_rels/slide6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6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.jpeg"/></Relationships>

</file>

<file path=ppt/slides/_rels/slide7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7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36.png"/></Relationships>

</file>

<file path=ppt/slides/_rels/slide7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36.png"/></Relationships>

</file>

<file path=ppt/slides/_rels/slide7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37.png"/></Relationships>

</file>

<file path=ppt/slides/_rels/slide7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38.png"/><Relationship Id="rId3" Type="http://schemas.openxmlformats.org/officeDocument/2006/relationships/image" Target="../media/image39.png"/></Relationships>

</file>

<file path=ppt/slides/_rels/slide7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7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40.png"/></Relationships>

</file>

<file path=ppt/slides/_rels/slide7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7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41.png"/></Relationships>

</file>

<file path=ppt/slides/_rels/slide7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6.png"/></Relationships>

</file>

<file path=ppt/slides/_rels/slide8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42.png"/></Relationships>

</file>

<file path=ppt/slides/_rels/slide8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43.png"/></Relationships>

</file>

<file path=ppt/slides/_rels/slide8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43.png"/><Relationship Id="rId3" Type="http://schemas.openxmlformats.org/officeDocument/2006/relationships/image" Target="../media/image44.png"/><Relationship Id="rId4" Type="http://schemas.openxmlformats.org/officeDocument/2006/relationships/image" Target="../media/image1.png"/></Relationships>

</file>

<file path=ppt/slides/_rels/slide8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43.png"/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5" Type="http://schemas.openxmlformats.org/officeDocument/2006/relationships/image" Target="../media/image1.png"/></Relationships>

</file>

<file path=ppt/slides/_rels/slide8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46.png"/></Relationships>

</file>

<file path=ppt/slides/_rels/slide8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3.jpe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计算机硬件、软件概述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 b="1" sz="7000">
                <a:solidFill>
                  <a:srgbClr val="3875D7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计算机硬件、软件概述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计算机系统结构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09625">
              <a:defRPr sz="4240"/>
            </a:lvl1pPr>
          </a:lstStyle>
          <a:p>
            <a:pPr/>
            <a:r>
              <a:t>计算机系统结构</a:t>
            </a:r>
          </a:p>
        </p:txBody>
      </p:sp>
      <p:sp>
        <p:nvSpPr>
          <p:cNvPr id="176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77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97183" y="1314834"/>
            <a:ext cx="10810434" cy="789349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CPU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62204">
              <a:defRPr sz="4960"/>
            </a:lvl1pPr>
          </a:lstStyle>
          <a:p>
            <a:pPr/>
            <a:r>
              <a:t>CPU</a:t>
            </a:r>
          </a:p>
        </p:txBody>
      </p:sp>
      <p:sp>
        <p:nvSpPr>
          <p:cNvPr id="180" name="正文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1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82" name="屏幕快照 2014-02-10 上午9.16.22.png" descr="屏幕快照 2014-02-10 上午9.16.2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6503" y="1683080"/>
            <a:ext cx="12591794" cy="7463500"/>
          </a:xfrm>
          <a:prstGeom prst="rect">
            <a:avLst/>
          </a:prstGeom>
          <a:ln w="12700">
            <a:miter lim="400000"/>
          </a:ln>
        </p:spPr>
      </p:pic>
      <p:sp>
        <p:nvSpPr>
          <p:cNvPr id="183" name="Pentium 4 processor chip"/>
          <p:cNvSpPr txBox="1"/>
          <p:nvPr/>
        </p:nvSpPr>
        <p:spPr>
          <a:xfrm>
            <a:off x="5093453" y="9199033"/>
            <a:ext cx="2817894" cy="41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spcBef>
                <a:spcPts val="1200"/>
              </a:spcBef>
              <a:defRPr sz="2100">
                <a:latin typeface="Times"/>
                <a:ea typeface="Times"/>
                <a:cs typeface="Times"/>
                <a:sym typeface="Times"/>
              </a:defRPr>
            </a:lvl1pPr>
          </a:lstStyle>
          <a:p>
            <a:pPr/>
            <a:r>
              <a:t>Pentium 4 processor chip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CPU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62204">
              <a:defRPr sz="4960"/>
            </a:lvl1pPr>
          </a:lstStyle>
          <a:p>
            <a:pPr/>
            <a:r>
              <a:t>CPU</a:t>
            </a:r>
          </a:p>
        </p:txBody>
      </p:sp>
      <p:sp>
        <p:nvSpPr>
          <p:cNvPr id="186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87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14780" y="2619838"/>
            <a:ext cx="12175240" cy="5589984"/>
          </a:xfrm>
          <a:prstGeom prst="rect">
            <a:avLst/>
          </a:prstGeom>
          <a:ln w="12700">
            <a:miter lim="400000"/>
          </a:ln>
        </p:spPr>
      </p:pic>
      <p:sp>
        <p:nvSpPr>
          <p:cNvPr id="188" name="AMD Barcelona microprocessor"/>
          <p:cNvSpPr txBox="1"/>
          <p:nvPr/>
        </p:nvSpPr>
        <p:spPr>
          <a:xfrm>
            <a:off x="3108707" y="8506625"/>
            <a:ext cx="5737518" cy="57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100"/>
            </a:lvl1pPr>
          </a:lstStyle>
          <a:p>
            <a:pPr/>
            <a:r>
              <a:t>AMD Barcelona microprocessor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CPU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62204">
              <a:defRPr sz="4960"/>
            </a:lvl1pPr>
          </a:lstStyle>
          <a:p>
            <a:pPr/>
            <a:r>
              <a:t>CPU</a:t>
            </a:r>
          </a:p>
        </p:txBody>
      </p:sp>
      <p:sp>
        <p:nvSpPr>
          <p:cNvPr id="191" name="数据通路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数据通路</a:t>
            </a:r>
          </a:p>
          <a:p>
            <a:pPr lvl="1"/>
            <a:r>
              <a:t>完成算术运算</a:t>
            </a:r>
          </a:p>
          <a:p>
            <a:pPr/>
            <a:r>
              <a:t>控制器</a:t>
            </a:r>
          </a:p>
          <a:p>
            <a:pPr lvl="1"/>
            <a:r>
              <a:t>指导数据通路、存储器、I/O设备按照程序的指令正确执行</a:t>
            </a:r>
          </a:p>
          <a:p>
            <a:pPr/>
            <a:r>
              <a:t>缓存（Cache）</a:t>
            </a:r>
          </a:p>
          <a:p>
            <a:pPr lvl="1"/>
            <a:r>
              <a:t>静态随机访问存储器（SRAM）</a:t>
            </a:r>
          </a:p>
          <a:p>
            <a:pPr lvl="1"/>
            <a:r>
              <a:t>速度快、造价高</a:t>
            </a:r>
          </a:p>
        </p:txBody>
      </p:sp>
      <p:sp>
        <p:nvSpPr>
          <p:cNvPr id="192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Datapath: 完成算术和逻辑运算,通常包括其中的寄存器；…"/>
          <p:cNvSpPr txBox="1"/>
          <p:nvPr>
            <p:ph type="body" sz="half" idx="1"/>
          </p:nvPr>
        </p:nvSpPr>
        <p:spPr>
          <a:xfrm>
            <a:off x="6972961" y="1683080"/>
            <a:ext cx="5604273" cy="7463500"/>
          </a:xfrm>
          <a:prstGeom prst="rect">
            <a:avLst/>
          </a:prstGeom>
        </p:spPr>
        <p:txBody>
          <a:bodyPr/>
          <a:lstStyle/>
          <a:p>
            <a:pPr marL="409405" indent="-294099" defTabSz="443484">
              <a:spcBef>
                <a:spcPts val="1100"/>
              </a:spcBef>
              <a:defRPr sz="3104">
                <a:latin typeface="华文楷体"/>
                <a:ea typeface="华文楷体"/>
                <a:cs typeface="华文楷体"/>
                <a:sym typeface="华文楷体"/>
              </a:defRPr>
            </a:pPr>
            <a:r>
              <a:rPr>
                <a:solidFill>
                  <a:srgbClr val="FF26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Datapath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: </a:t>
            </a:r>
            <a:r>
              <a:t>完成算术和逻辑运算,通常包括其中的寄存器；</a:t>
            </a:r>
          </a:p>
          <a:p>
            <a:pPr marL="409405" indent="-294099" defTabSz="443484">
              <a:spcBef>
                <a:spcPts val="1100"/>
              </a:spcBef>
              <a:defRPr sz="3104">
                <a:latin typeface="华文楷体"/>
                <a:ea typeface="华文楷体"/>
                <a:cs typeface="华文楷体"/>
                <a:sym typeface="华文楷体"/>
              </a:defRPr>
            </a:pPr>
            <a:r>
              <a:rPr>
                <a:solidFill>
                  <a:srgbClr val="FF26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Control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: CPU</a:t>
            </a:r>
            <a:r>
              <a:t>的组成部分，它根据程序指令来指挥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datapath，</a:t>
            </a:r>
            <a:r>
              <a:t> 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memory</a:t>
            </a:r>
            <a:r>
              <a:t>以及 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I/O</a:t>
            </a:r>
            <a:r>
              <a:t>运行,共同完成程序功能。</a:t>
            </a:r>
          </a:p>
          <a:p>
            <a:pPr marL="409405" indent="-294099" defTabSz="443484">
              <a:spcBef>
                <a:spcPts val="1100"/>
              </a:spcBef>
              <a:defRPr sz="3104">
                <a:latin typeface="华文楷体"/>
                <a:ea typeface="华文楷体"/>
                <a:cs typeface="华文楷体"/>
                <a:sym typeface="华文楷体"/>
              </a:defRPr>
            </a:pPr>
            <a:r>
              <a:rPr>
                <a:solidFill>
                  <a:srgbClr val="FF26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Memory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: </a:t>
            </a:r>
            <a:r>
              <a:t>存放运行时程序及其所需要的数据的场所。</a:t>
            </a:r>
            <a:endParaRPr sz="1164">
              <a:latin typeface="Times"/>
              <a:ea typeface="Times"/>
              <a:cs typeface="Times"/>
              <a:sym typeface="Times"/>
            </a:endParaRPr>
          </a:p>
          <a:p>
            <a:pPr marL="409405" indent="-294099" defTabSz="443484">
              <a:spcBef>
                <a:spcPts val="1100"/>
              </a:spcBef>
              <a:defRPr sz="3104">
                <a:latin typeface="华文楷体"/>
                <a:ea typeface="华文楷体"/>
                <a:cs typeface="华文楷体"/>
                <a:sym typeface="华文楷体"/>
              </a:defRPr>
            </a:pPr>
            <a:r>
              <a:rPr>
                <a:solidFill>
                  <a:srgbClr val="FF26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Input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: </a:t>
            </a:r>
            <a:r>
              <a:t>信息进入计算机的设备，如键盘、鼠标等。</a:t>
            </a:r>
            <a:endParaRPr sz="1164">
              <a:latin typeface="Times"/>
              <a:ea typeface="Times"/>
              <a:cs typeface="Times"/>
              <a:sym typeface="Times"/>
            </a:endParaRPr>
          </a:p>
          <a:p>
            <a:pPr marL="409405" indent="-294099" defTabSz="443484">
              <a:spcBef>
                <a:spcPts val="1100"/>
              </a:spcBef>
              <a:defRPr sz="3104">
                <a:latin typeface="华文楷体"/>
                <a:ea typeface="华文楷体"/>
                <a:cs typeface="华文楷体"/>
                <a:sym typeface="华文楷体"/>
              </a:defRPr>
            </a:pPr>
            <a:r>
              <a:rPr>
                <a:solidFill>
                  <a:srgbClr val="FF26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Output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: </a:t>
            </a:r>
            <a:r>
              <a:t>将计算结果展示给用户的设备，如显示器、磁盘、打印机、喇叭等。</a:t>
            </a:r>
            <a:endParaRPr sz="1164"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195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96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9882" y="2644993"/>
            <a:ext cx="6561899" cy="5073653"/>
          </a:xfrm>
          <a:prstGeom prst="rect">
            <a:avLst/>
          </a:prstGeom>
          <a:ln w="12700">
            <a:miter lim="400000"/>
          </a:ln>
        </p:spPr>
      </p:pic>
      <p:sp>
        <p:nvSpPr>
          <p:cNvPr id="197" name="计算机组成部件"/>
          <p:cNvSpPr txBox="1"/>
          <p:nvPr/>
        </p:nvSpPr>
        <p:spPr>
          <a:xfrm>
            <a:off x="427566" y="444500"/>
            <a:ext cx="11099801" cy="8591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 defTabSz="309625">
              <a:defRPr sz="4240">
                <a:solidFill>
                  <a:schemeClr val="accent1"/>
                </a:solidFill>
                <a:latin typeface="KaiTi"/>
                <a:ea typeface="KaiTi"/>
                <a:cs typeface="KaiTi"/>
                <a:sym typeface="KaiTi"/>
              </a:defRPr>
            </a:lvl1pPr>
          </a:lstStyle>
          <a:p>
            <a:pPr/>
            <a:r>
              <a:t>计算机组成部件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存储器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09625">
              <a:defRPr sz="4240"/>
            </a:lvl1pPr>
          </a:lstStyle>
          <a:p>
            <a:pPr/>
            <a:r>
              <a:t>存储器</a:t>
            </a:r>
          </a:p>
        </p:txBody>
      </p:sp>
      <p:sp>
        <p:nvSpPr>
          <p:cNvPr id="200" name="存储器有哪些？"/>
          <p:cNvSpPr txBox="1"/>
          <p:nvPr>
            <p:ph type="body" sz="quarter" idx="1"/>
          </p:nvPr>
        </p:nvSpPr>
        <p:spPr>
          <a:xfrm>
            <a:off x="427566" y="3600836"/>
            <a:ext cx="12149667" cy="1202013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50000"/>
              </a:lnSpc>
              <a:spcBef>
                <a:spcPts val="0"/>
              </a:spcBef>
              <a:buClrTx/>
              <a:buSzTx/>
              <a:buNone/>
              <a:defRPr b="1" sz="5800">
                <a:solidFill>
                  <a:srgbClr val="3875D7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存储器有哪些？</a:t>
            </a:r>
          </a:p>
        </p:txBody>
      </p:sp>
      <p:sp>
        <p:nvSpPr>
          <p:cNvPr id="201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存储器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09625">
              <a:defRPr sz="4240"/>
            </a:lvl1pPr>
          </a:lstStyle>
          <a:p>
            <a:pPr/>
            <a:r>
              <a:t>存储器</a:t>
            </a:r>
          </a:p>
        </p:txBody>
      </p:sp>
      <p:sp>
        <p:nvSpPr>
          <p:cNvPr id="204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07" name="成组"/>
          <p:cNvGrpSpPr/>
          <p:nvPr/>
        </p:nvGrpSpPr>
        <p:grpSpPr>
          <a:xfrm>
            <a:off x="5215466" y="3736623"/>
            <a:ext cx="2300677" cy="988907"/>
            <a:chOff x="0" y="0"/>
            <a:chExt cx="2300676" cy="988906"/>
          </a:xfrm>
        </p:grpSpPr>
        <p:sp>
          <p:nvSpPr>
            <p:cNvPr id="205" name="矩形"/>
            <p:cNvSpPr/>
            <p:nvPr/>
          </p:nvSpPr>
          <p:spPr>
            <a:xfrm>
              <a:off x="0" y="0"/>
              <a:ext cx="2300677" cy="988907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65023" tIns="65023" rIns="65023" bIns="65023" numCol="1" anchor="t">
              <a:noAutofit/>
            </a:bodyPr>
            <a:lstStyle/>
            <a:p>
              <a:pPr defTabSz="914400">
                <a:lnSpc>
                  <a:spcPct val="110000"/>
                </a:lnSpc>
                <a:defRPr sz="3000">
                  <a:uFill>
                    <a:solidFill>
                      <a:srgbClr val="000000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06" name="cache"/>
            <p:cNvSpPr txBox="1"/>
            <p:nvPr/>
          </p:nvSpPr>
          <p:spPr>
            <a:xfrm>
              <a:off x="0" y="0"/>
              <a:ext cx="2300677" cy="5851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82931" tIns="82931" rIns="82931" bIns="82931" numCol="1" anchor="t">
              <a:spAutoFit/>
            </a:bodyPr>
            <a:lstStyle>
              <a:lvl1pPr defTabSz="914400">
                <a:lnSpc>
                  <a:spcPct val="110000"/>
                </a:lnSpc>
                <a:defRPr sz="3000">
                  <a:uFill>
                    <a:solidFill>
                      <a:srgbClr val="000000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>
                <a:defRPr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r>
                <a:rPr>
                  <a:latin typeface="Arial"/>
                  <a:ea typeface="Arial"/>
                  <a:cs typeface="Arial"/>
                  <a:sym typeface="Arial"/>
                </a:rPr>
                <a:t>cache</a:t>
              </a:r>
            </a:p>
          </p:txBody>
        </p:sp>
      </p:grpSp>
      <p:grpSp>
        <p:nvGrpSpPr>
          <p:cNvPr id="210" name="成组"/>
          <p:cNvGrpSpPr/>
          <p:nvPr/>
        </p:nvGrpSpPr>
        <p:grpSpPr>
          <a:xfrm>
            <a:off x="4409440" y="4736817"/>
            <a:ext cx="3912730" cy="984393"/>
            <a:chOff x="0" y="0"/>
            <a:chExt cx="3912728" cy="984391"/>
          </a:xfrm>
        </p:grpSpPr>
        <p:sp>
          <p:nvSpPr>
            <p:cNvPr id="208" name="矩形"/>
            <p:cNvSpPr/>
            <p:nvPr/>
          </p:nvSpPr>
          <p:spPr>
            <a:xfrm>
              <a:off x="-1" y="0"/>
              <a:ext cx="3912730" cy="98439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65023" tIns="65023" rIns="65023" bIns="65023" numCol="1" anchor="t">
              <a:noAutofit/>
            </a:bodyPr>
            <a:lstStyle/>
            <a:p>
              <a:pPr defTabSz="914400">
                <a:lnSpc>
                  <a:spcPct val="110000"/>
                </a:lnSpc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209" name="主存(RAM和ROM)"/>
            <p:cNvSpPr txBox="1"/>
            <p:nvPr/>
          </p:nvSpPr>
          <p:spPr>
            <a:xfrm>
              <a:off x="-1" y="0"/>
              <a:ext cx="3912730" cy="6992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82931" tIns="82931" rIns="82931" bIns="82931" numCol="1" anchor="t">
              <a:spAutoFit/>
            </a:bodyPr>
            <a:lstStyle/>
            <a:p>
              <a:pPr defTabSz="914400">
                <a:lnSpc>
                  <a:spcPct val="110000"/>
                </a:lnSpc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r>
                <a:rPr sz="3000">
                  <a:latin typeface="SimHei"/>
                  <a:ea typeface="SimHei"/>
                  <a:cs typeface="SimHei"/>
                  <a:sym typeface="SimHei"/>
                </a:rPr>
                <a:t>主存</a:t>
              </a:r>
              <a:r>
                <a:rPr sz="3000">
                  <a:latin typeface="Arial"/>
                  <a:ea typeface="Arial"/>
                  <a:cs typeface="Arial"/>
                  <a:sym typeface="Arial"/>
                </a:rPr>
                <a:t>(RAM</a:t>
              </a:r>
              <a:r>
                <a:rPr sz="3000">
                  <a:latin typeface="SimHei"/>
                  <a:ea typeface="SimHei"/>
                  <a:cs typeface="SimHei"/>
                  <a:sym typeface="SimHei"/>
                </a:rPr>
                <a:t>和</a:t>
              </a:r>
              <a:r>
                <a:rPr sz="3000">
                  <a:latin typeface="Arial"/>
                  <a:ea typeface="Arial"/>
                  <a:cs typeface="Arial"/>
                  <a:sym typeface="Arial"/>
                </a:rPr>
                <a:t>ROM)</a:t>
              </a:r>
            </a:p>
          </p:txBody>
        </p:sp>
      </p:grpSp>
      <p:grpSp>
        <p:nvGrpSpPr>
          <p:cNvPr id="213" name="成组"/>
          <p:cNvGrpSpPr/>
          <p:nvPr/>
        </p:nvGrpSpPr>
        <p:grpSpPr>
          <a:xfrm>
            <a:off x="3750169" y="5721208"/>
            <a:ext cx="5567681" cy="988908"/>
            <a:chOff x="0" y="0"/>
            <a:chExt cx="5567680" cy="988906"/>
          </a:xfrm>
        </p:grpSpPr>
        <p:sp>
          <p:nvSpPr>
            <p:cNvPr id="211" name="矩形"/>
            <p:cNvSpPr/>
            <p:nvPr/>
          </p:nvSpPr>
          <p:spPr>
            <a:xfrm>
              <a:off x="0" y="0"/>
              <a:ext cx="5567681" cy="988907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65023" tIns="65023" rIns="65023" bIns="65023" numCol="1" anchor="t">
              <a:noAutofit/>
            </a:bodyPr>
            <a:lstStyle/>
            <a:p>
              <a:pPr defTabSz="914400">
                <a:lnSpc>
                  <a:spcPct val="110000"/>
                </a:lnSpc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212" name="外存储器（软盘、硬盘、光盘）"/>
            <p:cNvSpPr txBox="1"/>
            <p:nvPr/>
          </p:nvSpPr>
          <p:spPr>
            <a:xfrm>
              <a:off x="0" y="0"/>
              <a:ext cx="5567681" cy="6992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82931" tIns="82931" rIns="82931" bIns="82931" numCol="1" anchor="t">
              <a:spAutoFit/>
            </a:bodyPr>
            <a:lstStyle>
              <a:lvl1pPr defTabSz="914400">
                <a:lnSpc>
                  <a:spcPct val="110000"/>
                </a:lnSpc>
                <a:defRPr sz="3000">
                  <a:uFill>
                    <a:solidFill>
                      <a:srgbClr val="000000"/>
                    </a:solidFill>
                  </a:uFill>
                  <a:latin typeface="SimHei"/>
                  <a:ea typeface="SimHei"/>
                  <a:cs typeface="SimHei"/>
                  <a:sym typeface="SimHei"/>
                </a:defRPr>
              </a:lvl1pPr>
            </a:lstStyle>
            <a:p>
              <a:pPr>
                <a:defRPr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r>
                <a:rPr>
                  <a:latin typeface="SimHei"/>
                  <a:ea typeface="SimHei"/>
                  <a:cs typeface="SimHei"/>
                  <a:sym typeface="SimHei"/>
                </a:rPr>
                <a:t>外存储器（软盘、硬盘、光盘）</a:t>
              </a:r>
            </a:p>
          </p:txBody>
        </p:sp>
      </p:grpSp>
      <p:grpSp>
        <p:nvGrpSpPr>
          <p:cNvPr id="216" name="成组"/>
          <p:cNvGrpSpPr/>
          <p:nvPr/>
        </p:nvGrpSpPr>
        <p:grpSpPr>
          <a:xfrm>
            <a:off x="2508391" y="6719146"/>
            <a:ext cx="7717086" cy="986651"/>
            <a:chOff x="0" y="0"/>
            <a:chExt cx="7717084" cy="986649"/>
          </a:xfrm>
        </p:grpSpPr>
        <p:sp>
          <p:nvSpPr>
            <p:cNvPr id="214" name="矩形"/>
            <p:cNvSpPr/>
            <p:nvPr/>
          </p:nvSpPr>
          <p:spPr>
            <a:xfrm>
              <a:off x="0" y="-1"/>
              <a:ext cx="7717085" cy="98665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65023" tIns="65023" rIns="65023" bIns="65023" numCol="1" anchor="t">
              <a:noAutofit/>
            </a:bodyPr>
            <a:lstStyle/>
            <a:p>
              <a:pPr defTabSz="914400">
                <a:lnSpc>
                  <a:spcPct val="110000"/>
                </a:lnSpc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215" name="后备存储器（磁带库、光盘库）"/>
            <p:cNvSpPr txBox="1"/>
            <p:nvPr/>
          </p:nvSpPr>
          <p:spPr>
            <a:xfrm>
              <a:off x="0" y="-1"/>
              <a:ext cx="7717085" cy="6992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82931" tIns="82931" rIns="82931" bIns="82931" numCol="1" anchor="t">
              <a:spAutoFit/>
            </a:bodyPr>
            <a:lstStyle>
              <a:lvl1pPr defTabSz="914400">
                <a:lnSpc>
                  <a:spcPct val="110000"/>
                </a:lnSpc>
                <a:defRPr sz="3000">
                  <a:uFill>
                    <a:solidFill>
                      <a:srgbClr val="000000"/>
                    </a:solidFill>
                  </a:uFill>
                  <a:latin typeface="SimHei"/>
                  <a:ea typeface="SimHei"/>
                  <a:cs typeface="SimHei"/>
                  <a:sym typeface="SimHei"/>
                </a:defRPr>
              </a:lvl1pPr>
            </a:lstStyle>
            <a:p>
              <a:pPr>
                <a:defRPr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r>
                <a:rPr>
                  <a:latin typeface="SimHei"/>
                  <a:ea typeface="SimHei"/>
                  <a:cs typeface="SimHei"/>
                  <a:sym typeface="SimHei"/>
                </a:rPr>
                <a:t>后备存储器（磁带库、光盘库）</a:t>
              </a:r>
            </a:p>
          </p:txBody>
        </p:sp>
      </p:grpSp>
      <p:grpSp>
        <p:nvGrpSpPr>
          <p:cNvPr id="219" name="成组"/>
          <p:cNvGrpSpPr/>
          <p:nvPr/>
        </p:nvGrpSpPr>
        <p:grpSpPr>
          <a:xfrm>
            <a:off x="5811520" y="2817706"/>
            <a:ext cx="1282418" cy="905371"/>
            <a:chOff x="0" y="0"/>
            <a:chExt cx="1282417" cy="905369"/>
          </a:xfrm>
        </p:grpSpPr>
        <p:sp>
          <p:nvSpPr>
            <p:cNvPr id="217" name="矩形"/>
            <p:cNvSpPr/>
            <p:nvPr/>
          </p:nvSpPr>
          <p:spPr>
            <a:xfrm>
              <a:off x="0" y="-1"/>
              <a:ext cx="1282418" cy="90537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65023" tIns="65023" rIns="65023" bIns="65023" numCol="1" anchor="t">
              <a:noAutofit/>
            </a:bodyPr>
            <a:lstStyle/>
            <a:p>
              <a:pPr defTabSz="914400">
                <a:lnSpc>
                  <a:spcPct val="110000"/>
                </a:lnSpc>
                <a:defRPr b="1" i="1" sz="3400">
                  <a:solidFill>
                    <a:srgbClr val="666699"/>
                  </a:solidFill>
                  <a:uFill>
                    <a:solidFill>
                      <a:srgbClr val="666699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18" name="寄存器"/>
            <p:cNvSpPr txBox="1"/>
            <p:nvPr/>
          </p:nvSpPr>
          <p:spPr>
            <a:xfrm>
              <a:off x="0" y="-1"/>
              <a:ext cx="1282418" cy="533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defTabSz="914400">
                <a:lnSpc>
                  <a:spcPct val="110000"/>
                </a:lnSpc>
                <a:defRPr sz="3000">
                  <a:uFill>
                    <a:solidFill>
                      <a:srgbClr val="000000"/>
                    </a:solidFill>
                  </a:uFill>
                  <a:latin typeface="SimHei"/>
                  <a:ea typeface="SimHei"/>
                  <a:cs typeface="SimHei"/>
                  <a:sym typeface="SimHei"/>
                </a:defRPr>
              </a:lvl1pPr>
            </a:lstStyle>
            <a:p>
              <a:pPr>
                <a:defRPr b="1" i="1">
                  <a:solidFill>
                    <a:srgbClr val="666699"/>
                  </a:solidFill>
                  <a:uFill>
                    <a:solidFill>
                      <a:srgbClr val="666699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r>
                <a:rPr b="0" i="0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  <a:latin typeface="SimHei"/>
                  <a:ea typeface="SimHei"/>
                  <a:cs typeface="SimHei"/>
                  <a:sym typeface="SimHei"/>
                </a:rPr>
                <a:t>寄存器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存储器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09625">
              <a:defRPr sz="4240"/>
            </a:lvl1pPr>
          </a:lstStyle>
          <a:p>
            <a:pPr/>
            <a:r>
              <a:t>存储器</a:t>
            </a:r>
          </a:p>
        </p:txBody>
      </p:sp>
      <p:sp>
        <p:nvSpPr>
          <p:cNvPr id="222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25" name="成组"/>
          <p:cNvGrpSpPr/>
          <p:nvPr/>
        </p:nvGrpSpPr>
        <p:grpSpPr>
          <a:xfrm>
            <a:off x="5215466" y="3736623"/>
            <a:ext cx="2300677" cy="988907"/>
            <a:chOff x="0" y="0"/>
            <a:chExt cx="2300676" cy="988906"/>
          </a:xfrm>
        </p:grpSpPr>
        <p:sp>
          <p:nvSpPr>
            <p:cNvPr id="223" name="矩形"/>
            <p:cNvSpPr/>
            <p:nvPr/>
          </p:nvSpPr>
          <p:spPr>
            <a:xfrm>
              <a:off x="0" y="0"/>
              <a:ext cx="2300677" cy="988907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65023" tIns="65023" rIns="65023" bIns="65023" numCol="1" anchor="t">
              <a:noAutofit/>
            </a:bodyPr>
            <a:lstStyle/>
            <a:p>
              <a:pPr defTabSz="914400">
                <a:lnSpc>
                  <a:spcPct val="110000"/>
                </a:lnSpc>
                <a:defRPr sz="3000">
                  <a:uFill>
                    <a:solidFill>
                      <a:srgbClr val="000000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24" name="cache"/>
            <p:cNvSpPr txBox="1"/>
            <p:nvPr/>
          </p:nvSpPr>
          <p:spPr>
            <a:xfrm>
              <a:off x="0" y="0"/>
              <a:ext cx="2300677" cy="5851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82931" tIns="82931" rIns="82931" bIns="82931" numCol="1" anchor="t">
              <a:spAutoFit/>
            </a:bodyPr>
            <a:lstStyle>
              <a:lvl1pPr defTabSz="914400">
                <a:lnSpc>
                  <a:spcPct val="110000"/>
                </a:lnSpc>
                <a:defRPr sz="3000">
                  <a:uFill>
                    <a:solidFill>
                      <a:srgbClr val="000000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>
                <a:defRPr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r>
                <a:rPr>
                  <a:latin typeface="Arial"/>
                  <a:ea typeface="Arial"/>
                  <a:cs typeface="Arial"/>
                  <a:sym typeface="Arial"/>
                </a:rPr>
                <a:t>cache</a:t>
              </a:r>
            </a:p>
          </p:txBody>
        </p:sp>
      </p:grpSp>
      <p:grpSp>
        <p:nvGrpSpPr>
          <p:cNvPr id="228" name="成组"/>
          <p:cNvGrpSpPr/>
          <p:nvPr/>
        </p:nvGrpSpPr>
        <p:grpSpPr>
          <a:xfrm>
            <a:off x="4409440" y="4736817"/>
            <a:ext cx="3912730" cy="984393"/>
            <a:chOff x="0" y="0"/>
            <a:chExt cx="3912728" cy="984391"/>
          </a:xfrm>
        </p:grpSpPr>
        <p:sp>
          <p:nvSpPr>
            <p:cNvPr id="226" name="矩形"/>
            <p:cNvSpPr/>
            <p:nvPr/>
          </p:nvSpPr>
          <p:spPr>
            <a:xfrm>
              <a:off x="-1" y="0"/>
              <a:ext cx="3912730" cy="98439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65023" tIns="65023" rIns="65023" bIns="65023" numCol="1" anchor="t">
              <a:noAutofit/>
            </a:bodyPr>
            <a:lstStyle/>
            <a:p>
              <a:pPr defTabSz="914400">
                <a:lnSpc>
                  <a:spcPct val="110000"/>
                </a:lnSpc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227" name="主存(RAM和ROM)"/>
            <p:cNvSpPr txBox="1"/>
            <p:nvPr/>
          </p:nvSpPr>
          <p:spPr>
            <a:xfrm>
              <a:off x="-1" y="0"/>
              <a:ext cx="3912730" cy="6992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82931" tIns="82931" rIns="82931" bIns="82931" numCol="1" anchor="t">
              <a:spAutoFit/>
            </a:bodyPr>
            <a:lstStyle/>
            <a:p>
              <a:pPr defTabSz="914400">
                <a:lnSpc>
                  <a:spcPct val="110000"/>
                </a:lnSpc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r>
                <a:rPr sz="3000">
                  <a:latin typeface="SimHei"/>
                  <a:ea typeface="SimHei"/>
                  <a:cs typeface="SimHei"/>
                  <a:sym typeface="SimHei"/>
                </a:rPr>
                <a:t>主存</a:t>
              </a:r>
              <a:r>
                <a:rPr sz="3000">
                  <a:latin typeface="Arial"/>
                  <a:ea typeface="Arial"/>
                  <a:cs typeface="Arial"/>
                  <a:sym typeface="Arial"/>
                </a:rPr>
                <a:t>(RAM</a:t>
              </a:r>
              <a:r>
                <a:rPr sz="3000">
                  <a:latin typeface="SimHei"/>
                  <a:ea typeface="SimHei"/>
                  <a:cs typeface="SimHei"/>
                  <a:sym typeface="SimHei"/>
                </a:rPr>
                <a:t>和</a:t>
              </a:r>
              <a:r>
                <a:rPr sz="3000">
                  <a:latin typeface="Arial"/>
                  <a:ea typeface="Arial"/>
                  <a:cs typeface="Arial"/>
                  <a:sym typeface="Arial"/>
                </a:rPr>
                <a:t>ROM)</a:t>
              </a:r>
            </a:p>
          </p:txBody>
        </p:sp>
      </p:grpSp>
      <p:grpSp>
        <p:nvGrpSpPr>
          <p:cNvPr id="231" name="成组"/>
          <p:cNvGrpSpPr/>
          <p:nvPr/>
        </p:nvGrpSpPr>
        <p:grpSpPr>
          <a:xfrm>
            <a:off x="3750169" y="5721208"/>
            <a:ext cx="5567681" cy="988908"/>
            <a:chOff x="0" y="0"/>
            <a:chExt cx="5567680" cy="988906"/>
          </a:xfrm>
        </p:grpSpPr>
        <p:sp>
          <p:nvSpPr>
            <p:cNvPr id="229" name="矩形"/>
            <p:cNvSpPr/>
            <p:nvPr/>
          </p:nvSpPr>
          <p:spPr>
            <a:xfrm>
              <a:off x="0" y="0"/>
              <a:ext cx="5567681" cy="988907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65023" tIns="65023" rIns="65023" bIns="65023" numCol="1" anchor="t">
              <a:noAutofit/>
            </a:bodyPr>
            <a:lstStyle/>
            <a:p>
              <a:pPr defTabSz="914400">
                <a:lnSpc>
                  <a:spcPct val="110000"/>
                </a:lnSpc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230" name="外存储器（软盘、硬盘、光盘）"/>
            <p:cNvSpPr txBox="1"/>
            <p:nvPr/>
          </p:nvSpPr>
          <p:spPr>
            <a:xfrm>
              <a:off x="0" y="0"/>
              <a:ext cx="5567681" cy="6992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82931" tIns="82931" rIns="82931" bIns="82931" numCol="1" anchor="t">
              <a:spAutoFit/>
            </a:bodyPr>
            <a:lstStyle>
              <a:lvl1pPr defTabSz="914400">
                <a:lnSpc>
                  <a:spcPct val="110000"/>
                </a:lnSpc>
                <a:defRPr sz="3000">
                  <a:uFill>
                    <a:solidFill>
                      <a:srgbClr val="000000"/>
                    </a:solidFill>
                  </a:uFill>
                  <a:latin typeface="SimHei"/>
                  <a:ea typeface="SimHei"/>
                  <a:cs typeface="SimHei"/>
                  <a:sym typeface="SimHei"/>
                </a:defRPr>
              </a:lvl1pPr>
            </a:lstStyle>
            <a:p>
              <a:pPr>
                <a:defRPr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r>
                <a:rPr>
                  <a:latin typeface="SimHei"/>
                  <a:ea typeface="SimHei"/>
                  <a:cs typeface="SimHei"/>
                  <a:sym typeface="SimHei"/>
                </a:rPr>
                <a:t>外存储器（软盘、硬盘、光盘）</a:t>
              </a:r>
            </a:p>
          </p:txBody>
        </p:sp>
      </p:grpSp>
      <p:grpSp>
        <p:nvGrpSpPr>
          <p:cNvPr id="234" name="成组"/>
          <p:cNvGrpSpPr/>
          <p:nvPr/>
        </p:nvGrpSpPr>
        <p:grpSpPr>
          <a:xfrm>
            <a:off x="2508391" y="6719146"/>
            <a:ext cx="7717086" cy="986651"/>
            <a:chOff x="0" y="0"/>
            <a:chExt cx="7717084" cy="986649"/>
          </a:xfrm>
        </p:grpSpPr>
        <p:sp>
          <p:nvSpPr>
            <p:cNvPr id="232" name="矩形"/>
            <p:cNvSpPr/>
            <p:nvPr/>
          </p:nvSpPr>
          <p:spPr>
            <a:xfrm>
              <a:off x="0" y="-1"/>
              <a:ext cx="7717085" cy="98665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65023" tIns="65023" rIns="65023" bIns="65023" numCol="1" anchor="t">
              <a:noAutofit/>
            </a:bodyPr>
            <a:lstStyle/>
            <a:p>
              <a:pPr defTabSz="914400">
                <a:lnSpc>
                  <a:spcPct val="110000"/>
                </a:lnSpc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233" name="后备存储器（磁带库、光盘库）"/>
            <p:cNvSpPr txBox="1"/>
            <p:nvPr/>
          </p:nvSpPr>
          <p:spPr>
            <a:xfrm>
              <a:off x="0" y="-1"/>
              <a:ext cx="7717085" cy="6992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82931" tIns="82931" rIns="82931" bIns="82931" numCol="1" anchor="t">
              <a:spAutoFit/>
            </a:bodyPr>
            <a:lstStyle>
              <a:lvl1pPr defTabSz="914400">
                <a:lnSpc>
                  <a:spcPct val="110000"/>
                </a:lnSpc>
                <a:defRPr sz="3000">
                  <a:uFill>
                    <a:solidFill>
                      <a:srgbClr val="000000"/>
                    </a:solidFill>
                  </a:uFill>
                  <a:latin typeface="SimHei"/>
                  <a:ea typeface="SimHei"/>
                  <a:cs typeface="SimHei"/>
                  <a:sym typeface="SimHei"/>
                </a:defRPr>
              </a:lvl1pPr>
            </a:lstStyle>
            <a:p>
              <a:pPr>
                <a:defRPr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r>
                <a:rPr>
                  <a:latin typeface="SimHei"/>
                  <a:ea typeface="SimHei"/>
                  <a:cs typeface="SimHei"/>
                  <a:sym typeface="SimHei"/>
                </a:rPr>
                <a:t>后备存储器（磁带库、光盘库）</a:t>
              </a:r>
            </a:p>
          </p:txBody>
        </p:sp>
      </p:grpSp>
      <p:grpSp>
        <p:nvGrpSpPr>
          <p:cNvPr id="237" name="成组"/>
          <p:cNvGrpSpPr/>
          <p:nvPr/>
        </p:nvGrpSpPr>
        <p:grpSpPr>
          <a:xfrm>
            <a:off x="5811520" y="2817706"/>
            <a:ext cx="1282418" cy="905371"/>
            <a:chOff x="0" y="0"/>
            <a:chExt cx="1282417" cy="905369"/>
          </a:xfrm>
        </p:grpSpPr>
        <p:sp>
          <p:nvSpPr>
            <p:cNvPr id="235" name="矩形"/>
            <p:cNvSpPr/>
            <p:nvPr/>
          </p:nvSpPr>
          <p:spPr>
            <a:xfrm>
              <a:off x="0" y="-1"/>
              <a:ext cx="1282418" cy="90537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65023" tIns="65023" rIns="65023" bIns="65023" numCol="1" anchor="t">
              <a:noAutofit/>
            </a:bodyPr>
            <a:lstStyle/>
            <a:p>
              <a:pPr defTabSz="914400">
                <a:lnSpc>
                  <a:spcPct val="110000"/>
                </a:lnSpc>
                <a:defRPr b="1" i="1" sz="3400">
                  <a:solidFill>
                    <a:srgbClr val="666699"/>
                  </a:solidFill>
                  <a:uFill>
                    <a:solidFill>
                      <a:srgbClr val="666699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36" name="寄存器"/>
            <p:cNvSpPr txBox="1"/>
            <p:nvPr/>
          </p:nvSpPr>
          <p:spPr>
            <a:xfrm>
              <a:off x="0" y="-1"/>
              <a:ext cx="1282418" cy="533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defTabSz="914400">
                <a:lnSpc>
                  <a:spcPct val="110000"/>
                </a:lnSpc>
                <a:defRPr sz="3000">
                  <a:uFill>
                    <a:solidFill>
                      <a:srgbClr val="000000"/>
                    </a:solidFill>
                  </a:uFill>
                  <a:latin typeface="SimHei"/>
                  <a:ea typeface="SimHei"/>
                  <a:cs typeface="SimHei"/>
                  <a:sym typeface="SimHei"/>
                </a:defRPr>
              </a:lvl1pPr>
            </a:lstStyle>
            <a:p>
              <a:pPr>
                <a:defRPr b="1" i="1">
                  <a:solidFill>
                    <a:srgbClr val="666699"/>
                  </a:solidFill>
                  <a:uFill>
                    <a:solidFill>
                      <a:srgbClr val="666699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r>
                <a:rPr b="0" i="0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  <a:latin typeface="SimHei"/>
                  <a:ea typeface="SimHei"/>
                  <a:cs typeface="SimHei"/>
                  <a:sym typeface="SimHei"/>
                </a:rPr>
                <a:t>寄存器</a:t>
              </a:r>
            </a:p>
          </p:txBody>
        </p:sp>
      </p:grpSp>
      <p:sp>
        <p:nvSpPr>
          <p:cNvPr id="238" name="典型容量"/>
          <p:cNvSpPr txBox="1"/>
          <p:nvPr/>
        </p:nvSpPr>
        <p:spPr>
          <a:xfrm>
            <a:off x="10139681" y="2316479"/>
            <a:ext cx="2296160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defTabSz="914400">
              <a:lnSpc>
                <a:spcPct val="110000"/>
              </a:lnSpc>
              <a:defRPr sz="3000">
                <a:uFill>
                  <a:solidFill>
                    <a:srgbClr val="000000"/>
                  </a:solidFill>
                </a:uFill>
                <a:latin typeface="SimHei"/>
                <a:ea typeface="SimHei"/>
                <a:cs typeface="SimHei"/>
                <a:sym typeface="SimHei"/>
              </a:defRPr>
            </a:lvl1pPr>
          </a:lstStyle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>
                <a:latin typeface="SimHei"/>
                <a:ea typeface="SimHei"/>
                <a:cs typeface="SimHei"/>
                <a:sym typeface="SimHei"/>
              </a:rPr>
              <a:t>典型容量</a:t>
            </a:r>
          </a:p>
        </p:txBody>
      </p:sp>
      <p:sp>
        <p:nvSpPr>
          <p:cNvPr id="239" name="&lt;1KB"/>
          <p:cNvSpPr txBox="1"/>
          <p:nvPr/>
        </p:nvSpPr>
        <p:spPr>
          <a:xfrm>
            <a:off x="10279663" y="3075093"/>
            <a:ext cx="2725136" cy="4193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just" defTabSz="914400">
              <a:lnSpc>
                <a:spcPct val="110000"/>
              </a:lnSpc>
              <a:defRPr sz="30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&lt;1KB</a:t>
            </a:r>
          </a:p>
        </p:txBody>
      </p:sp>
      <p:sp>
        <p:nvSpPr>
          <p:cNvPr id="240" name="1MB"/>
          <p:cNvSpPr txBox="1"/>
          <p:nvPr/>
        </p:nvSpPr>
        <p:spPr>
          <a:xfrm>
            <a:off x="10342881" y="3872089"/>
            <a:ext cx="2661919" cy="419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just" defTabSz="914400">
              <a:lnSpc>
                <a:spcPct val="110000"/>
              </a:lnSpc>
              <a:defRPr sz="30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1MB</a:t>
            </a:r>
          </a:p>
        </p:txBody>
      </p:sp>
      <p:sp>
        <p:nvSpPr>
          <p:cNvPr id="241" name="256MB~1GB"/>
          <p:cNvSpPr txBox="1"/>
          <p:nvPr/>
        </p:nvSpPr>
        <p:spPr>
          <a:xfrm>
            <a:off x="10214186" y="4800035"/>
            <a:ext cx="2790614" cy="419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algn="just" defTabSz="914400">
              <a:lnSpc>
                <a:spcPct val="110000"/>
              </a:lnSpc>
              <a:defRPr sz="3400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sz="3000">
                <a:latin typeface="Arial"/>
                <a:ea typeface="Arial"/>
                <a:cs typeface="Arial"/>
                <a:sym typeface="Arial"/>
              </a:rPr>
              <a:t>256MB</a:t>
            </a:r>
            <a:r>
              <a:rPr sz="2400">
                <a:latin typeface="Arial"/>
                <a:ea typeface="Arial"/>
                <a:cs typeface="Arial"/>
                <a:sym typeface="Arial"/>
              </a:rPr>
              <a:t>~</a:t>
            </a:r>
            <a:r>
              <a:rPr sz="3000">
                <a:latin typeface="Arial"/>
                <a:ea typeface="Arial"/>
                <a:cs typeface="Arial"/>
                <a:sym typeface="Arial"/>
              </a:rPr>
              <a:t>1GB</a:t>
            </a:r>
          </a:p>
        </p:txBody>
      </p:sp>
      <p:sp>
        <p:nvSpPr>
          <p:cNvPr id="242" name="40GB~200GB"/>
          <p:cNvSpPr txBox="1"/>
          <p:nvPr/>
        </p:nvSpPr>
        <p:spPr>
          <a:xfrm>
            <a:off x="9959058" y="5924408"/>
            <a:ext cx="3045743" cy="419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algn="just" defTabSz="914400">
              <a:lnSpc>
                <a:spcPct val="110000"/>
              </a:lnSpc>
              <a:defRPr sz="3400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sz="3000">
                <a:latin typeface="Arial"/>
                <a:ea typeface="Arial"/>
                <a:cs typeface="Arial"/>
                <a:sym typeface="Arial"/>
              </a:rPr>
              <a:t>40GB</a:t>
            </a:r>
            <a:r>
              <a:rPr sz="2400">
                <a:latin typeface="Arial"/>
                <a:ea typeface="Arial"/>
                <a:cs typeface="Arial"/>
                <a:sym typeface="Arial"/>
              </a:rPr>
              <a:t>~</a:t>
            </a:r>
            <a:r>
              <a:rPr sz="3000">
                <a:latin typeface="Arial"/>
                <a:ea typeface="Arial"/>
                <a:cs typeface="Arial"/>
                <a:sym typeface="Arial"/>
              </a:rPr>
              <a:t>200GB</a:t>
            </a:r>
          </a:p>
        </p:txBody>
      </p:sp>
      <p:sp>
        <p:nvSpPr>
          <p:cNvPr id="243" name="10TB~100TB"/>
          <p:cNvSpPr txBox="1"/>
          <p:nvPr/>
        </p:nvSpPr>
        <p:spPr>
          <a:xfrm>
            <a:off x="10150968" y="6829778"/>
            <a:ext cx="2853832" cy="419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algn="just" defTabSz="914400">
              <a:lnSpc>
                <a:spcPct val="110000"/>
              </a:lnSpc>
              <a:defRPr sz="3400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sz="3000">
                <a:latin typeface="Arial"/>
                <a:ea typeface="Arial"/>
                <a:cs typeface="Arial"/>
                <a:sym typeface="Arial"/>
              </a:rPr>
              <a:t>10TB</a:t>
            </a:r>
            <a:r>
              <a:rPr sz="2400">
                <a:latin typeface="Arial"/>
                <a:ea typeface="Arial"/>
                <a:cs typeface="Arial"/>
                <a:sym typeface="Arial"/>
              </a:rPr>
              <a:t>~</a:t>
            </a:r>
            <a:r>
              <a:rPr sz="3000">
                <a:latin typeface="Arial"/>
                <a:ea typeface="Arial"/>
                <a:cs typeface="Arial"/>
                <a:sym typeface="Arial"/>
              </a:rPr>
              <a:t>100TB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存储器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09625">
              <a:defRPr sz="4240"/>
            </a:lvl1pPr>
          </a:lstStyle>
          <a:p>
            <a:pPr/>
            <a:r>
              <a:t>存储器</a:t>
            </a:r>
          </a:p>
        </p:txBody>
      </p:sp>
      <p:sp>
        <p:nvSpPr>
          <p:cNvPr id="246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49" name="成组"/>
          <p:cNvGrpSpPr/>
          <p:nvPr/>
        </p:nvGrpSpPr>
        <p:grpSpPr>
          <a:xfrm>
            <a:off x="5215466" y="3736623"/>
            <a:ext cx="2300677" cy="988907"/>
            <a:chOff x="0" y="0"/>
            <a:chExt cx="2300676" cy="988906"/>
          </a:xfrm>
        </p:grpSpPr>
        <p:sp>
          <p:nvSpPr>
            <p:cNvPr id="247" name="矩形"/>
            <p:cNvSpPr/>
            <p:nvPr/>
          </p:nvSpPr>
          <p:spPr>
            <a:xfrm>
              <a:off x="0" y="0"/>
              <a:ext cx="2300677" cy="988907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65023" tIns="65023" rIns="65023" bIns="65023" numCol="1" anchor="t">
              <a:noAutofit/>
            </a:bodyPr>
            <a:lstStyle/>
            <a:p>
              <a:pPr defTabSz="914400">
                <a:lnSpc>
                  <a:spcPct val="110000"/>
                </a:lnSpc>
                <a:defRPr sz="3000">
                  <a:uFill>
                    <a:solidFill>
                      <a:srgbClr val="000000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48" name="cache"/>
            <p:cNvSpPr txBox="1"/>
            <p:nvPr/>
          </p:nvSpPr>
          <p:spPr>
            <a:xfrm>
              <a:off x="0" y="0"/>
              <a:ext cx="2300677" cy="5851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82931" tIns="82931" rIns="82931" bIns="82931" numCol="1" anchor="t">
              <a:spAutoFit/>
            </a:bodyPr>
            <a:lstStyle>
              <a:lvl1pPr defTabSz="914400">
                <a:lnSpc>
                  <a:spcPct val="110000"/>
                </a:lnSpc>
                <a:defRPr sz="3000">
                  <a:uFill>
                    <a:solidFill>
                      <a:srgbClr val="000000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>
                <a:defRPr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r>
                <a:rPr>
                  <a:latin typeface="Arial"/>
                  <a:ea typeface="Arial"/>
                  <a:cs typeface="Arial"/>
                  <a:sym typeface="Arial"/>
                </a:rPr>
                <a:t>cache</a:t>
              </a:r>
            </a:p>
          </p:txBody>
        </p:sp>
      </p:grpSp>
      <p:grpSp>
        <p:nvGrpSpPr>
          <p:cNvPr id="252" name="成组"/>
          <p:cNvGrpSpPr/>
          <p:nvPr/>
        </p:nvGrpSpPr>
        <p:grpSpPr>
          <a:xfrm>
            <a:off x="4409440" y="4736817"/>
            <a:ext cx="3912730" cy="984393"/>
            <a:chOff x="0" y="0"/>
            <a:chExt cx="3912728" cy="984391"/>
          </a:xfrm>
        </p:grpSpPr>
        <p:sp>
          <p:nvSpPr>
            <p:cNvPr id="250" name="矩形"/>
            <p:cNvSpPr/>
            <p:nvPr/>
          </p:nvSpPr>
          <p:spPr>
            <a:xfrm>
              <a:off x="-1" y="0"/>
              <a:ext cx="3912730" cy="98439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65023" tIns="65023" rIns="65023" bIns="65023" numCol="1" anchor="t">
              <a:noAutofit/>
            </a:bodyPr>
            <a:lstStyle/>
            <a:p>
              <a:pPr defTabSz="914400">
                <a:lnSpc>
                  <a:spcPct val="110000"/>
                </a:lnSpc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251" name="主存(RAM和ROM)"/>
            <p:cNvSpPr txBox="1"/>
            <p:nvPr/>
          </p:nvSpPr>
          <p:spPr>
            <a:xfrm>
              <a:off x="-1" y="0"/>
              <a:ext cx="3912730" cy="6992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82931" tIns="82931" rIns="82931" bIns="82931" numCol="1" anchor="t">
              <a:spAutoFit/>
            </a:bodyPr>
            <a:lstStyle/>
            <a:p>
              <a:pPr defTabSz="914400">
                <a:lnSpc>
                  <a:spcPct val="110000"/>
                </a:lnSpc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r>
                <a:rPr sz="3000">
                  <a:latin typeface="SimHei"/>
                  <a:ea typeface="SimHei"/>
                  <a:cs typeface="SimHei"/>
                  <a:sym typeface="SimHei"/>
                </a:rPr>
                <a:t>主存</a:t>
              </a:r>
              <a:r>
                <a:rPr sz="3000">
                  <a:latin typeface="Arial"/>
                  <a:ea typeface="Arial"/>
                  <a:cs typeface="Arial"/>
                  <a:sym typeface="Arial"/>
                </a:rPr>
                <a:t>(RAM</a:t>
              </a:r>
              <a:r>
                <a:rPr sz="3000">
                  <a:latin typeface="SimHei"/>
                  <a:ea typeface="SimHei"/>
                  <a:cs typeface="SimHei"/>
                  <a:sym typeface="SimHei"/>
                </a:rPr>
                <a:t>和</a:t>
              </a:r>
              <a:r>
                <a:rPr sz="3000">
                  <a:latin typeface="Arial"/>
                  <a:ea typeface="Arial"/>
                  <a:cs typeface="Arial"/>
                  <a:sym typeface="Arial"/>
                </a:rPr>
                <a:t>ROM)</a:t>
              </a:r>
            </a:p>
          </p:txBody>
        </p:sp>
      </p:grpSp>
      <p:grpSp>
        <p:nvGrpSpPr>
          <p:cNvPr id="255" name="成组"/>
          <p:cNvGrpSpPr/>
          <p:nvPr/>
        </p:nvGrpSpPr>
        <p:grpSpPr>
          <a:xfrm>
            <a:off x="3750169" y="5721208"/>
            <a:ext cx="5567681" cy="988908"/>
            <a:chOff x="0" y="0"/>
            <a:chExt cx="5567680" cy="988906"/>
          </a:xfrm>
        </p:grpSpPr>
        <p:sp>
          <p:nvSpPr>
            <p:cNvPr id="253" name="矩形"/>
            <p:cNvSpPr/>
            <p:nvPr/>
          </p:nvSpPr>
          <p:spPr>
            <a:xfrm>
              <a:off x="0" y="0"/>
              <a:ext cx="5567681" cy="988907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65023" tIns="65023" rIns="65023" bIns="65023" numCol="1" anchor="t">
              <a:noAutofit/>
            </a:bodyPr>
            <a:lstStyle/>
            <a:p>
              <a:pPr defTabSz="914400">
                <a:lnSpc>
                  <a:spcPct val="110000"/>
                </a:lnSpc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254" name="外存储器（软盘、硬盘、光盘）"/>
            <p:cNvSpPr txBox="1"/>
            <p:nvPr/>
          </p:nvSpPr>
          <p:spPr>
            <a:xfrm>
              <a:off x="0" y="0"/>
              <a:ext cx="5567681" cy="6992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82931" tIns="82931" rIns="82931" bIns="82931" numCol="1" anchor="t">
              <a:spAutoFit/>
            </a:bodyPr>
            <a:lstStyle>
              <a:lvl1pPr defTabSz="914400">
                <a:lnSpc>
                  <a:spcPct val="110000"/>
                </a:lnSpc>
                <a:defRPr sz="3000">
                  <a:uFill>
                    <a:solidFill>
                      <a:srgbClr val="000000"/>
                    </a:solidFill>
                  </a:uFill>
                  <a:latin typeface="SimHei"/>
                  <a:ea typeface="SimHei"/>
                  <a:cs typeface="SimHei"/>
                  <a:sym typeface="SimHei"/>
                </a:defRPr>
              </a:lvl1pPr>
            </a:lstStyle>
            <a:p>
              <a:pPr>
                <a:defRPr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r>
                <a:rPr>
                  <a:latin typeface="SimHei"/>
                  <a:ea typeface="SimHei"/>
                  <a:cs typeface="SimHei"/>
                  <a:sym typeface="SimHei"/>
                </a:rPr>
                <a:t>外存储器（软盘、硬盘、光盘）</a:t>
              </a:r>
            </a:p>
          </p:txBody>
        </p:sp>
      </p:grpSp>
      <p:grpSp>
        <p:nvGrpSpPr>
          <p:cNvPr id="258" name="成组"/>
          <p:cNvGrpSpPr/>
          <p:nvPr/>
        </p:nvGrpSpPr>
        <p:grpSpPr>
          <a:xfrm>
            <a:off x="2508391" y="6719146"/>
            <a:ext cx="7717086" cy="986651"/>
            <a:chOff x="0" y="0"/>
            <a:chExt cx="7717084" cy="986649"/>
          </a:xfrm>
        </p:grpSpPr>
        <p:sp>
          <p:nvSpPr>
            <p:cNvPr id="256" name="矩形"/>
            <p:cNvSpPr/>
            <p:nvPr/>
          </p:nvSpPr>
          <p:spPr>
            <a:xfrm>
              <a:off x="0" y="-1"/>
              <a:ext cx="7717085" cy="98665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65023" tIns="65023" rIns="65023" bIns="65023" numCol="1" anchor="t">
              <a:noAutofit/>
            </a:bodyPr>
            <a:lstStyle/>
            <a:p>
              <a:pPr defTabSz="914400">
                <a:lnSpc>
                  <a:spcPct val="110000"/>
                </a:lnSpc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257" name="后备存储器（磁带库、光盘库）"/>
            <p:cNvSpPr txBox="1"/>
            <p:nvPr/>
          </p:nvSpPr>
          <p:spPr>
            <a:xfrm>
              <a:off x="0" y="-1"/>
              <a:ext cx="7717085" cy="6992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82931" tIns="82931" rIns="82931" bIns="82931" numCol="1" anchor="t">
              <a:spAutoFit/>
            </a:bodyPr>
            <a:lstStyle>
              <a:lvl1pPr defTabSz="914400">
                <a:lnSpc>
                  <a:spcPct val="110000"/>
                </a:lnSpc>
                <a:defRPr sz="3000">
                  <a:uFill>
                    <a:solidFill>
                      <a:srgbClr val="000000"/>
                    </a:solidFill>
                  </a:uFill>
                  <a:latin typeface="SimHei"/>
                  <a:ea typeface="SimHei"/>
                  <a:cs typeface="SimHei"/>
                  <a:sym typeface="SimHei"/>
                </a:defRPr>
              </a:lvl1pPr>
            </a:lstStyle>
            <a:p>
              <a:pPr>
                <a:defRPr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r>
                <a:rPr>
                  <a:latin typeface="SimHei"/>
                  <a:ea typeface="SimHei"/>
                  <a:cs typeface="SimHei"/>
                  <a:sym typeface="SimHei"/>
                </a:rPr>
                <a:t>后备存储器（磁带库、光盘库）</a:t>
              </a:r>
            </a:p>
          </p:txBody>
        </p:sp>
      </p:grpSp>
      <p:grpSp>
        <p:nvGrpSpPr>
          <p:cNvPr id="261" name="成组"/>
          <p:cNvGrpSpPr/>
          <p:nvPr/>
        </p:nvGrpSpPr>
        <p:grpSpPr>
          <a:xfrm>
            <a:off x="5811520" y="2817706"/>
            <a:ext cx="1282418" cy="905371"/>
            <a:chOff x="0" y="0"/>
            <a:chExt cx="1282417" cy="905369"/>
          </a:xfrm>
        </p:grpSpPr>
        <p:sp>
          <p:nvSpPr>
            <p:cNvPr id="259" name="矩形"/>
            <p:cNvSpPr/>
            <p:nvPr/>
          </p:nvSpPr>
          <p:spPr>
            <a:xfrm>
              <a:off x="0" y="-1"/>
              <a:ext cx="1282418" cy="90537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65023" tIns="65023" rIns="65023" bIns="65023" numCol="1" anchor="t">
              <a:noAutofit/>
            </a:bodyPr>
            <a:lstStyle/>
            <a:p>
              <a:pPr defTabSz="914400">
                <a:lnSpc>
                  <a:spcPct val="110000"/>
                </a:lnSpc>
                <a:defRPr b="1" i="1" sz="3400">
                  <a:solidFill>
                    <a:srgbClr val="666699"/>
                  </a:solidFill>
                  <a:uFill>
                    <a:solidFill>
                      <a:srgbClr val="666699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60" name="寄存器"/>
            <p:cNvSpPr txBox="1"/>
            <p:nvPr/>
          </p:nvSpPr>
          <p:spPr>
            <a:xfrm>
              <a:off x="0" y="-1"/>
              <a:ext cx="1282418" cy="533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defTabSz="914400">
                <a:lnSpc>
                  <a:spcPct val="110000"/>
                </a:lnSpc>
                <a:defRPr sz="3000">
                  <a:uFill>
                    <a:solidFill>
                      <a:srgbClr val="000000"/>
                    </a:solidFill>
                  </a:uFill>
                  <a:latin typeface="SimHei"/>
                  <a:ea typeface="SimHei"/>
                  <a:cs typeface="SimHei"/>
                  <a:sym typeface="SimHei"/>
                </a:defRPr>
              </a:lvl1pPr>
            </a:lstStyle>
            <a:p>
              <a:pPr>
                <a:defRPr b="1" i="1">
                  <a:solidFill>
                    <a:srgbClr val="666699"/>
                  </a:solidFill>
                  <a:uFill>
                    <a:solidFill>
                      <a:srgbClr val="666699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r>
                <a:rPr b="0" i="0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  <a:latin typeface="SimHei"/>
                  <a:ea typeface="SimHei"/>
                  <a:cs typeface="SimHei"/>
                  <a:sym typeface="SimHei"/>
                </a:rPr>
                <a:t>寄存器</a:t>
              </a:r>
            </a:p>
          </p:txBody>
        </p:sp>
      </p:grpSp>
      <p:sp>
        <p:nvSpPr>
          <p:cNvPr id="262" name="典型容量"/>
          <p:cNvSpPr txBox="1"/>
          <p:nvPr/>
        </p:nvSpPr>
        <p:spPr>
          <a:xfrm>
            <a:off x="10139681" y="2316479"/>
            <a:ext cx="2296160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defTabSz="914400">
              <a:lnSpc>
                <a:spcPct val="110000"/>
              </a:lnSpc>
              <a:defRPr sz="3000">
                <a:uFill>
                  <a:solidFill>
                    <a:srgbClr val="000000"/>
                  </a:solidFill>
                </a:uFill>
                <a:latin typeface="SimHei"/>
                <a:ea typeface="SimHei"/>
                <a:cs typeface="SimHei"/>
                <a:sym typeface="SimHei"/>
              </a:defRPr>
            </a:lvl1pPr>
          </a:lstStyle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>
                <a:latin typeface="SimHei"/>
                <a:ea typeface="SimHei"/>
                <a:cs typeface="SimHei"/>
                <a:sym typeface="SimHei"/>
              </a:rPr>
              <a:t>典型容量</a:t>
            </a:r>
          </a:p>
        </p:txBody>
      </p:sp>
      <p:sp>
        <p:nvSpPr>
          <p:cNvPr id="263" name="&lt;1KB"/>
          <p:cNvSpPr txBox="1"/>
          <p:nvPr/>
        </p:nvSpPr>
        <p:spPr>
          <a:xfrm>
            <a:off x="10279663" y="3075093"/>
            <a:ext cx="2725136" cy="4193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just" defTabSz="914400">
              <a:lnSpc>
                <a:spcPct val="110000"/>
              </a:lnSpc>
              <a:defRPr sz="30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&lt;1KB</a:t>
            </a:r>
          </a:p>
        </p:txBody>
      </p:sp>
      <p:sp>
        <p:nvSpPr>
          <p:cNvPr id="264" name="1MB"/>
          <p:cNvSpPr txBox="1"/>
          <p:nvPr/>
        </p:nvSpPr>
        <p:spPr>
          <a:xfrm>
            <a:off x="10342881" y="3872089"/>
            <a:ext cx="2661919" cy="419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just" defTabSz="914400">
              <a:lnSpc>
                <a:spcPct val="110000"/>
              </a:lnSpc>
              <a:defRPr sz="30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1MB</a:t>
            </a:r>
          </a:p>
        </p:txBody>
      </p:sp>
      <p:sp>
        <p:nvSpPr>
          <p:cNvPr id="265" name="256MB~1GB"/>
          <p:cNvSpPr txBox="1"/>
          <p:nvPr/>
        </p:nvSpPr>
        <p:spPr>
          <a:xfrm>
            <a:off x="10214186" y="4800035"/>
            <a:ext cx="2790614" cy="419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algn="just" defTabSz="914400">
              <a:lnSpc>
                <a:spcPct val="110000"/>
              </a:lnSpc>
              <a:defRPr sz="3400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sz="3000">
                <a:latin typeface="Arial"/>
                <a:ea typeface="Arial"/>
                <a:cs typeface="Arial"/>
                <a:sym typeface="Arial"/>
              </a:rPr>
              <a:t>256MB</a:t>
            </a:r>
            <a:r>
              <a:rPr sz="2400">
                <a:latin typeface="Arial"/>
                <a:ea typeface="Arial"/>
                <a:cs typeface="Arial"/>
                <a:sym typeface="Arial"/>
              </a:rPr>
              <a:t>~</a:t>
            </a:r>
            <a:r>
              <a:rPr sz="3000">
                <a:latin typeface="Arial"/>
                <a:ea typeface="Arial"/>
                <a:cs typeface="Arial"/>
                <a:sym typeface="Arial"/>
              </a:rPr>
              <a:t>1GB</a:t>
            </a:r>
          </a:p>
        </p:txBody>
      </p:sp>
      <p:sp>
        <p:nvSpPr>
          <p:cNvPr id="266" name="40GB~200GB"/>
          <p:cNvSpPr txBox="1"/>
          <p:nvPr/>
        </p:nvSpPr>
        <p:spPr>
          <a:xfrm>
            <a:off x="9959058" y="5924408"/>
            <a:ext cx="3045743" cy="419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algn="just" defTabSz="914400">
              <a:lnSpc>
                <a:spcPct val="110000"/>
              </a:lnSpc>
              <a:defRPr sz="3400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sz="3000">
                <a:latin typeface="Arial"/>
                <a:ea typeface="Arial"/>
                <a:cs typeface="Arial"/>
                <a:sym typeface="Arial"/>
              </a:rPr>
              <a:t>40GB</a:t>
            </a:r>
            <a:r>
              <a:rPr sz="2400">
                <a:latin typeface="Arial"/>
                <a:ea typeface="Arial"/>
                <a:cs typeface="Arial"/>
                <a:sym typeface="Arial"/>
              </a:rPr>
              <a:t>~</a:t>
            </a:r>
            <a:r>
              <a:rPr sz="3000">
                <a:latin typeface="Arial"/>
                <a:ea typeface="Arial"/>
                <a:cs typeface="Arial"/>
                <a:sym typeface="Arial"/>
              </a:rPr>
              <a:t>200GB</a:t>
            </a:r>
          </a:p>
        </p:txBody>
      </p:sp>
      <p:sp>
        <p:nvSpPr>
          <p:cNvPr id="267" name="10TB~100TB"/>
          <p:cNvSpPr txBox="1"/>
          <p:nvPr/>
        </p:nvSpPr>
        <p:spPr>
          <a:xfrm>
            <a:off x="10150968" y="6829778"/>
            <a:ext cx="2853832" cy="419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algn="just" defTabSz="914400">
              <a:lnSpc>
                <a:spcPct val="110000"/>
              </a:lnSpc>
              <a:defRPr sz="3400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sz="3000">
                <a:latin typeface="Arial"/>
                <a:ea typeface="Arial"/>
                <a:cs typeface="Arial"/>
                <a:sym typeface="Arial"/>
              </a:rPr>
              <a:t>10TB</a:t>
            </a:r>
            <a:r>
              <a:rPr sz="2400">
                <a:latin typeface="Arial"/>
                <a:ea typeface="Arial"/>
                <a:cs typeface="Arial"/>
                <a:sym typeface="Arial"/>
              </a:rPr>
              <a:t>~</a:t>
            </a:r>
            <a:r>
              <a:rPr sz="3000">
                <a:latin typeface="Arial"/>
                <a:ea typeface="Arial"/>
                <a:cs typeface="Arial"/>
                <a:sym typeface="Arial"/>
              </a:rPr>
              <a:t>100TB</a:t>
            </a:r>
          </a:p>
        </p:txBody>
      </p:sp>
      <p:sp>
        <p:nvSpPr>
          <p:cNvPr id="268" name="典型存取时间"/>
          <p:cNvSpPr txBox="1"/>
          <p:nvPr/>
        </p:nvSpPr>
        <p:spPr>
          <a:xfrm>
            <a:off x="530578" y="2348088"/>
            <a:ext cx="3219592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defTabSz="914400">
              <a:lnSpc>
                <a:spcPct val="110000"/>
              </a:lnSpc>
              <a:defRPr sz="3000">
                <a:uFill>
                  <a:solidFill>
                    <a:srgbClr val="000000"/>
                  </a:solidFill>
                </a:uFill>
                <a:latin typeface="SimHei"/>
                <a:ea typeface="SimHei"/>
                <a:cs typeface="SimHei"/>
                <a:sym typeface="SimHei"/>
              </a:defRPr>
            </a:lvl1pPr>
          </a:lstStyle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>
                <a:latin typeface="SimHei"/>
                <a:ea typeface="SimHei"/>
                <a:cs typeface="SimHei"/>
                <a:sym typeface="SimHei"/>
              </a:rPr>
              <a:t>典型存取时间</a:t>
            </a:r>
          </a:p>
        </p:txBody>
      </p:sp>
      <p:sp>
        <p:nvSpPr>
          <p:cNvPr id="269" name="1ns(0.5~1cycle)"/>
          <p:cNvSpPr txBox="1"/>
          <p:nvPr/>
        </p:nvSpPr>
        <p:spPr>
          <a:xfrm>
            <a:off x="422205" y="3072836"/>
            <a:ext cx="3711787" cy="4193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algn="just" defTabSz="914400">
              <a:lnSpc>
                <a:spcPct val="110000"/>
              </a:lnSpc>
              <a:defRPr sz="3000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1ns(0.5~1cycle</a:t>
            </a:r>
            <a:r>
              <a:rPr sz="2000">
                <a:solidFill>
                  <a:srgbClr val="168BBA"/>
                </a:solidFill>
                <a:uFill>
                  <a:solidFill>
                    <a:srgbClr val="168BBA"/>
                  </a:solidFill>
                </a:uFill>
              </a:rPr>
              <a:t>)</a:t>
            </a:r>
          </a:p>
        </p:txBody>
      </p:sp>
      <p:sp>
        <p:nvSpPr>
          <p:cNvPr id="270" name="2ns(1~3cycle)"/>
          <p:cNvSpPr txBox="1"/>
          <p:nvPr/>
        </p:nvSpPr>
        <p:spPr>
          <a:xfrm>
            <a:off x="422205" y="3851768"/>
            <a:ext cx="4416214" cy="419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just" defTabSz="914400">
              <a:lnSpc>
                <a:spcPct val="110000"/>
              </a:lnSpc>
              <a:defRPr sz="30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2ns(1~3cycle)</a:t>
            </a:r>
          </a:p>
        </p:txBody>
      </p:sp>
      <p:sp>
        <p:nvSpPr>
          <p:cNvPr id="271" name="10ns(10~100cycle)"/>
          <p:cNvSpPr txBox="1"/>
          <p:nvPr/>
        </p:nvSpPr>
        <p:spPr>
          <a:xfrm>
            <a:off x="293510" y="4813582"/>
            <a:ext cx="4161087" cy="4193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just" defTabSz="914400">
              <a:lnSpc>
                <a:spcPct val="110000"/>
              </a:lnSpc>
              <a:defRPr sz="30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10ns(10~100cycle)</a:t>
            </a:r>
          </a:p>
        </p:txBody>
      </p:sp>
      <p:sp>
        <p:nvSpPr>
          <p:cNvPr id="272" name="10ms (10~100c)"/>
          <p:cNvSpPr txBox="1"/>
          <p:nvPr/>
        </p:nvSpPr>
        <p:spPr>
          <a:xfrm>
            <a:off x="293510" y="5901831"/>
            <a:ext cx="4389122" cy="4193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just" defTabSz="914400">
              <a:lnSpc>
                <a:spcPct val="110000"/>
              </a:lnSpc>
              <a:defRPr sz="30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10ms (10~100c)</a:t>
            </a:r>
          </a:p>
        </p:txBody>
      </p:sp>
      <p:sp>
        <p:nvSpPr>
          <p:cNvPr id="273" name="10 s"/>
          <p:cNvSpPr txBox="1"/>
          <p:nvPr/>
        </p:nvSpPr>
        <p:spPr>
          <a:xfrm>
            <a:off x="293510" y="6795911"/>
            <a:ext cx="2686757" cy="419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just" defTabSz="914400">
              <a:lnSpc>
                <a:spcPct val="110000"/>
              </a:lnSpc>
              <a:defRPr sz="30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10 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存储器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09625">
              <a:defRPr sz="4240"/>
            </a:lvl1pPr>
          </a:lstStyle>
          <a:p>
            <a:pPr/>
            <a:r>
              <a:t>存储器</a:t>
            </a:r>
          </a:p>
        </p:txBody>
      </p:sp>
      <p:sp>
        <p:nvSpPr>
          <p:cNvPr id="276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307" name="成组"/>
          <p:cNvGrpSpPr/>
          <p:nvPr/>
        </p:nvGrpSpPr>
        <p:grpSpPr>
          <a:xfrm>
            <a:off x="293510" y="2316479"/>
            <a:ext cx="12711291" cy="6216708"/>
            <a:chOff x="0" y="0"/>
            <a:chExt cx="12711289" cy="6216706"/>
          </a:xfrm>
        </p:grpSpPr>
        <p:grpSp>
          <p:nvGrpSpPr>
            <p:cNvPr id="279" name="成组"/>
            <p:cNvGrpSpPr/>
            <p:nvPr/>
          </p:nvGrpSpPr>
          <p:grpSpPr>
            <a:xfrm>
              <a:off x="4921955" y="1420143"/>
              <a:ext cx="2300678" cy="988907"/>
              <a:chOff x="0" y="0"/>
              <a:chExt cx="2300676" cy="988906"/>
            </a:xfrm>
          </p:grpSpPr>
          <p:sp>
            <p:nvSpPr>
              <p:cNvPr id="277" name="矩形"/>
              <p:cNvSpPr/>
              <p:nvPr/>
            </p:nvSpPr>
            <p:spPr>
              <a:xfrm>
                <a:off x="0" y="0"/>
                <a:ext cx="2300677" cy="988907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wrap="square" lIns="65023" tIns="65023" rIns="65023" bIns="65023" numCol="1" anchor="t">
                <a:noAutofit/>
              </a:bodyPr>
              <a:lstStyle/>
              <a:p>
                <a:pPr defTabSz="914400">
                  <a:lnSpc>
                    <a:spcPct val="110000"/>
                  </a:lnSpc>
                  <a:defRPr sz="3000">
                    <a:uFill>
                      <a:solidFill>
                        <a:srgbClr val="000000"/>
                      </a:solidFill>
                    </a:uFill>
                    <a:latin typeface="Arial"/>
                    <a:ea typeface="Arial"/>
                    <a:cs typeface="Arial"/>
                    <a:sym typeface="Arial"/>
                  </a:defRPr>
                </a:pPr>
              </a:p>
            </p:txBody>
          </p:sp>
          <p:sp>
            <p:nvSpPr>
              <p:cNvPr id="278" name="cache"/>
              <p:cNvSpPr txBox="1"/>
              <p:nvPr/>
            </p:nvSpPr>
            <p:spPr>
              <a:xfrm>
                <a:off x="0" y="0"/>
                <a:ext cx="2300677" cy="58519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82931" tIns="82931" rIns="82931" bIns="82931" numCol="1" anchor="t">
                <a:spAutoFit/>
              </a:bodyPr>
              <a:lstStyle>
                <a:lvl1pPr defTabSz="914400">
                  <a:lnSpc>
                    <a:spcPct val="110000"/>
                  </a:lnSpc>
                  <a:defRPr sz="3000">
                    <a:uFill>
                      <a:solidFill>
                        <a:srgbClr val="000000"/>
                      </a:solidFill>
                    </a:uFill>
                    <a:latin typeface="Arial"/>
                    <a:ea typeface="Arial"/>
                    <a:cs typeface="Arial"/>
                    <a:sym typeface="Arial"/>
                  </a:defRPr>
                </a:lvl1pPr>
              </a:lstStyle>
              <a:p>
                <a:pPr>
                  <a:defRPr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  <a:r>
                  <a:rPr>
                    <a:latin typeface="Arial"/>
                    <a:ea typeface="Arial"/>
                    <a:cs typeface="Arial"/>
                    <a:sym typeface="Arial"/>
                  </a:rPr>
                  <a:t>cache</a:t>
                </a:r>
              </a:p>
            </p:txBody>
          </p:sp>
        </p:grpSp>
        <p:grpSp>
          <p:nvGrpSpPr>
            <p:cNvPr id="282" name="成组"/>
            <p:cNvGrpSpPr/>
            <p:nvPr/>
          </p:nvGrpSpPr>
          <p:grpSpPr>
            <a:xfrm>
              <a:off x="4115930" y="2420337"/>
              <a:ext cx="3912729" cy="984393"/>
              <a:chOff x="0" y="0"/>
              <a:chExt cx="3912728" cy="984391"/>
            </a:xfrm>
          </p:grpSpPr>
          <p:sp>
            <p:nvSpPr>
              <p:cNvPr id="280" name="矩形"/>
              <p:cNvSpPr/>
              <p:nvPr/>
            </p:nvSpPr>
            <p:spPr>
              <a:xfrm>
                <a:off x="-1" y="0"/>
                <a:ext cx="3912730" cy="984392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wrap="square" lIns="65023" tIns="65023" rIns="65023" bIns="65023" numCol="1" anchor="t">
                <a:noAutofit/>
              </a:bodyPr>
              <a:lstStyle/>
              <a:p>
                <a:pPr defTabSz="914400">
                  <a:lnSpc>
                    <a:spcPct val="110000"/>
                  </a:lnSpc>
                  <a:defRPr sz="3400">
                    <a:uFill>
                      <a:solidFill>
                        <a:srgbClr val="000000"/>
                      </a:solidFill>
                    </a:u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</a:p>
            </p:txBody>
          </p:sp>
          <p:sp>
            <p:nvSpPr>
              <p:cNvPr id="281" name="主存(RAM和ROM)"/>
              <p:cNvSpPr txBox="1"/>
              <p:nvPr/>
            </p:nvSpPr>
            <p:spPr>
              <a:xfrm>
                <a:off x="-1" y="0"/>
                <a:ext cx="3912730" cy="69926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82931" tIns="82931" rIns="82931" bIns="82931" numCol="1" anchor="t">
                <a:spAutoFit/>
              </a:bodyPr>
              <a:lstStyle/>
              <a:p>
                <a:pPr defTabSz="914400">
                  <a:lnSpc>
                    <a:spcPct val="110000"/>
                  </a:lnSpc>
                  <a:defRPr sz="3400">
                    <a:uFill>
                      <a:solidFill>
                        <a:srgbClr val="000000"/>
                      </a:solidFill>
                    </a:u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  <a:r>
                  <a:rPr sz="3000">
                    <a:latin typeface="SimHei"/>
                    <a:ea typeface="SimHei"/>
                    <a:cs typeface="SimHei"/>
                    <a:sym typeface="SimHei"/>
                  </a:rPr>
                  <a:t>主存</a:t>
                </a:r>
                <a:r>
                  <a:rPr sz="3000">
                    <a:latin typeface="Arial"/>
                    <a:ea typeface="Arial"/>
                    <a:cs typeface="Arial"/>
                    <a:sym typeface="Arial"/>
                  </a:rPr>
                  <a:t>(RAM</a:t>
                </a:r>
                <a:r>
                  <a:rPr sz="3000">
                    <a:latin typeface="SimHei"/>
                    <a:ea typeface="SimHei"/>
                    <a:cs typeface="SimHei"/>
                    <a:sym typeface="SimHei"/>
                  </a:rPr>
                  <a:t>和</a:t>
                </a:r>
                <a:r>
                  <a:rPr sz="3000">
                    <a:latin typeface="Arial"/>
                    <a:ea typeface="Arial"/>
                    <a:cs typeface="Arial"/>
                    <a:sym typeface="Arial"/>
                  </a:rPr>
                  <a:t>ROM)</a:t>
                </a:r>
              </a:p>
            </p:txBody>
          </p:sp>
        </p:grpSp>
        <p:grpSp>
          <p:nvGrpSpPr>
            <p:cNvPr id="285" name="成组"/>
            <p:cNvGrpSpPr/>
            <p:nvPr/>
          </p:nvGrpSpPr>
          <p:grpSpPr>
            <a:xfrm>
              <a:off x="3456658" y="3404729"/>
              <a:ext cx="5567682" cy="988907"/>
              <a:chOff x="0" y="0"/>
              <a:chExt cx="5567680" cy="988906"/>
            </a:xfrm>
          </p:grpSpPr>
          <p:sp>
            <p:nvSpPr>
              <p:cNvPr id="283" name="矩形"/>
              <p:cNvSpPr/>
              <p:nvPr/>
            </p:nvSpPr>
            <p:spPr>
              <a:xfrm>
                <a:off x="0" y="0"/>
                <a:ext cx="5567681" cy="988907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wrap="square" lIns="65023" tIns="65023" rIns="65023" bIns="65023" numCol="1" anchor="t">
                <a:noAutofit/>
              </a:bodyPr>
              <a:lstStyle/>
              <a:p>
                <a:pPr defTabSz="914400">
                  <a:lnSpc>
                    <a:spcPct val="110000"/>
                  </a:lnSpc>
                  <a:defRPr sz="3400">
                    <a:uFill>
                      <a:solidFill>
                        <a:srgbClr val="000000"/>
                      </a:solidFill>
                    </a:u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</a:p>
            </p:txBody>
          </p:sp>
          <p:sp>
            <p:nvSpPr>
              <p:cNvPr id="284" name="外存储器（软盘、硬盘、光盘）"/>
              <p:cNvSpPr txBox="1"/>
              <p:nvPr/>
            </p:nvSpPr>
            <p:spPr>
              <a:xfrm>
                <a:off x="0" y="0"/>
                <a:ext cx="5567681" cy="69926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82931" tIns="82931" rIns="82931" bIns="82931" numCol="1" anchor="t">
                <a:spAutoFit/>
              </a:bodyPr>
              <a:lstStyle>
                <a:lvl1pPr defTabSz="914400">
                  <a:lnSpc>
                    <a:spcPct val="110000"/>
                  </a:lnSpc>
                  <a:defRPr sz="3000">
                    <a:uFill>
                      <a:solidFill>
                        <a:srgbClr val="000000"/>
                      </a:solidFill>
                    </a:uFill>
                    <a:latin typeface="SimHei"/>
                    <a:ea typeface="SimHei"/>
                    <a:cs typeface="SimHei"/>
                    <a:sym typeface="SimHei"/>
                  </a:defRPr>
                </a:lvl1pPr>
              </a:lstStyle>
              <a:p>
                <a:pPr>
                  <a:defRPr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  <a:r>
                  <a:rPr>
                    <a:latin typeface="SimHei"/>
                    <a:ea typeface="SimHei"/>
                    <a:cs typeface="SimHei"/>
                    <a:sym typeface="SimHei"/>
                  </a:rPr>
                  <a:t>外存储器（软盘、硬盘、光盘）</a:t>
                </a:r>
              </a:p>
            </p:txBody>
          </p:sp>
        </p:grpSp>
        <p:grpSp>
          <p:nvGrpSpPr>
            <p:cNvPr id="288" name="成组"/>
            <p:cNvGrpSpPr/>
            <p:nvPr/>
          </p:nvGrpSpPr>
          <p:grpSpPr>
            <a:xfrm>
              <a:off x="2214880" y="4402666"/>
              <a:ext cx="7717086" cy="986651"/>
              <a:chOff x="0" y="0"/>
              <a:chExt cx="7717084" cy="986649"/>
            </a:xfrm>
          </p:grpSpPr>
          <p:sp>
            <p:nvSpPr>
              <p:cNvPr id="286" name="矩形"/>
              <p:cNvSpPr/>
              <p:nvPr/>
            </p:nvSpPr>
            <p:spPr>
              <a:xfrm>
                <a:off x="0" y="-1"/>
                <a:ext cx="7717085" cy="986651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wrap="square" lIns="65023" tIns="65023" rIns="65023" bIns="65023" numCol="1" anchor="t">
                <a:noAutofit/>
              </a:bodyPr>
              <a:lstStyle/>
              <a:p>
                <a:pPr defTabSz="914400">
                  <a:lnSpc>
                    <a:spcPct val="110000"/>
                  </a:lnSpc>
                  <a:defRPr sz="3400">
                    <a:uFill>
                      <a:solidFill>
                        <a:srgbClr val="000000"/>
                      </a:solidFill>
                    </a:u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</a:p>
            </p:txBody>
          </p:sp>
          <p:sp>
            <p:nvSpPr>
              <p:cNvPr id="287" name="后备存储器（磁带库、光盘库）"/>
              <p:cNvSpPr txBox="1"/>
              <p:nvPr/>
            </p:nvSpPr>
            <p:spPr>
              <a:xfrm>
                <a:off x="0" y="-1"/>
                <a:ext cx="7717085" cy="69926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82931" tIns="82931" rIns="82931" bIns="82931" numCol="1" anchor="t">
                <a:spAutoFit/>
              </a:bodyPr>
              <a:lstStyle>
                <a:lvl1pPr defTabSz="914400">
                  <a:lnSpc>
                    <a:spcPct val="110000"/>
                  </a:lnSpc>
                  <a:defRPr sz="3000">
                    <a:uFill>
                      <a:solidFill>
                        <a:srgbClr val="000000"/>
                      </a:solidFill>
                    </a:uFill>
                    <a:latin typeface="SimHei"/>
                    <a:ea typeface="SimHei"/>
                    <a:cs typeface="SimHei"/>
                    <a:sym typeface="SimHei"/>
                  </a:defRPr>
                </a:lvl1pPr>
              </a:lstStyle>
              <a:p>
                <a:pPr>
                  <a:defRPr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  <a:r>
                  <a:rPr>
                    <a:latin typeface="SimHei"/>
                    <a:ea typeface="SimHei"/>
                    <a:cs typeface="SimHei"/>
                    <a:sym typeface="SimHei"/>
                  </a:rPr>
                  <a:t>后备存储器（磁带库、光盘库）</a:t>
                </a:r>
              </a:p>
            </p:txBody>
          </p:sp>
        </p:grpSp>
        <p:sp>
          <p:nvSpPr>
            <p:cNvPr id="289" name="线条"/>
            <p:cNvSpPr/>
            <p:nvPr/>
          </p:nvSpPr>
          <p:spPr>
            <a:xfrm flipV="1">
              <a:off x="837636" y="3386666"/>
              <a:ext cx="11510152" cy="22579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dash"/>
              <a:round/>
            </a:ln>
            <a:effectLst/>
          </p:spPr>
          <p:txBody>
            <a:bodyPr wrap="square" lIns="65023" tIns="65023" rIns="65023" bIns="65023" numCol="1" anchor="t">
              <a:noAutofit/>
            </a:bodyPr>
            <a:lstStyle/>
            <a:p>
              <a:pPr algn="l" defTabSz="45720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290" name="内存储器"/>
            <p:cNvSpPr txBox="1"/>
            <p:nvPr/>
          </p:nvSpPr>
          <p:spPr>
            <a:xfrm>
              <a:off x="7168445" y="255129"/>
              <a:ext cx="2293903" cy="7754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82931" tIns="82931" rIns="82931" bIns="82931" numCol="1" anchor="t">
              <a:spAutoFit/>
            </a:bodyPr>
            <a:lstStyle>
              <a:lvl1pPr defTabSz="914400">
                <a:lnSpc>
                  <a:spcPct val="110000"/>
                </a:lnSpc>
                <a:defRPr sz="3400">
                  <a:solidFill>
                    <a:srgbClr val="0000CC"/>
                  </a:solidFill>
                  <a:uFill>
                    <a:solidFill>
                      <a:srgbClr val="0000CC"/>
                    </a:solidFill>
                  </a:uFill>
                  <a:latin typeface="SimHei"/>
                  <a:ea typeface="SimHei"/>
                  <a:cs typeface="SimHei"/>
                  <a:sym typeface="SimHei"/>
                </a:defRPr>
              </a:lvl1pPr>
            </a:lstStyle>
            <a:p>
              <a:pPr>
                <a:defRPr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r>
                <a:rPr>
                  <a:solidFill>
                    <a:srgbClr val="0000CC"/>
                  </a:solidFill>
                  <a:uFill>
                    <a:solidFill>
                      <a:srgbClr val="0000CC"/>
                    </a:solidFill>
                  </a:uFill>
                  <a:latin typeface="SimHei"/>
                  <a:ea typeface="SimHei"/>
                  <a:cs typeface="SimHei"/>
                  <a:sym typeface="SimHei"/>
                </a:rPr>
                <a:t>内存储器</a:t>
              </a:r>
            </a:p>
          </p:txBody>
        </p:sp>
        <p:sp>
          <p:nvSpPr>
            <p:cNvPr id="291" name="外存储器"/>
            <p:cNvSpPr txBox="1"/>
            <p:nvPr/>
          </p:nvSpPr>
          <p:spPr>
            <a:xfrm>
              <a:off x="5183858" y="5441244"/>
              <a:ext cx="2293903" cy="7754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82931" tIns="82931" rIns="82931" bIns="82931" numCol="1" anchor="t">
              <a:spAutoFit/>
            </a:bodyPr>
            <a:lstStyle>
              <a:lvl1pPr defTabSz="914400">
                <a:lnSpc>
                  <a:spcPct val="110000"/>
                </a:lnSpc>
                <a:defRPr sz="3400">
                  <a:solidFill>
                    <a:srgbClr val="0000CC"/>
                  </a:solidFill>
                  <a:uFill>
                    <a:solidFill>
                      <a:srgbClr val="0000CC"/>
                    </a:solidFill>
                  </a:uFill>
                  <a:latin typeface="SimHei"/>
                  <a:ea typeface="SimHei"/>
                  <a:cs typeface="SimHei"/>
                  <a:sym typeface="SimHei"/>
                </a:defRPr>
              </a:lvl1pPr>
            </a:lstStyle>
            <a:p>
              <a:pPr>
                <a:defRPr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r>
                <a:rPr>
                  <a:solidFill>
                    <a:srgbClr val="0000CC"/>
                  </a:solidFill>
                  <a:uFill>
                    <a:solidFill>
                      <a:srgbClr val="0000CC"/>
                    </a:solidFill>
                  </a:uFill>
                  <a:latin typeface="SimHei"/>
                  <a:ea typeface="SimHei"/>
                  <a:cs typeface="SimHei"/>
                  <a:sym typeface="SimHei"/>
                </a:rPr>
                <a:t>外存储器</a:t>
              </a:r>
            </a:p>
          </p:txBody>
        </p:sp>
        <p:grpSp>
          <p:nvGrpSpPr>
            <p:cNvPr id="294" name="成组"/>
            <p:cNvGrpSpPr/>
            <p:nvPr/>
          </p:nvGrpSpPr>
          <p:grpSpPr>
            <a:xfrm>
              <a:off x="5518009" y="501226"/>
              <a:ext cx="1282419" cy="905371"/>
              <a:chOff x="0" y="0"/>
              <a:chExt cx="1282417" cy="905369"/>
            </a:xfrm>
          </p:grpSpPr>
          <p:sp>
            <p:nvSpPr>
              <p:cNvPr id="292" name="矩形"/>
              <p:cNvSpPr/>
              <p:nvPr/>
            </p:nvSpPr>
            <p:spPr>
              <a:xfrm>
                <a:off x="0" y="-1"/>
                <a:ext cx="1282418" cy="905371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wrap="square" lIns="65023" tIns="65023" rIns="65023" bIns="65023" numCol="1" anchor="t">
                <a:noAutofit/>
              </a:bodyPr>
              <a:lstStyle/>
              <a:p>
                <a:pPr defTabSz="914400">
                  <a:lnSpc>
                    <a:spcPct val="110000"/>
                  </a:lnSpc>
                  <a:defRPr b="1" i="1" sz="3400">
                    <a:solidFill>
                      <a:srgbClr val="666699"/>
                    </a:solidFill>
                    <a:uFill>
                      <a:solidFill>
                        <a:srgbClr val="666699"/>
                      </a:solidFill>
                    </a:uFill>
                    <a:latin typeface="Arial"/>
                    <a:ea typeface="Arial"/>
                    <a:cs typeface="Arial"/>
                    <a:sym typeface="Arial"/>
                  </a:defRPr>
                </a:pPr>
              </a:p>
            </p:txBody>
          </p:sp>
          <p:sp>
            <p:nvSpPr>
              <p:cNvPr id="293" name="寄存器"/>
              <p:cNvSpPr txBox="1"/>
              <p:nvPr/>
            </p:nvSpPr>
            <p:spPr>
              <a:xfrm>
                <a:off x="0" y="-1"/>
                <a:ext cx="1282418" cy="5334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t">
                <a:spAutoFit/>
              </a:bodyPr>
              <a:lstStyle>
                <a:lvl1pPr defTabSz="914400">
                  <a:lnSpc>
                    <a:spcPct val="110000"/>
                  </a:lnSpc>
                  <a:defRPr sz="3000">
                    <a:uFill>
                      <a:solidFill>
                        <a:srgbClr val="000000"/>
                      </a:solidFill>
                    </a:uFill>
                    <a:latin typeface="SimHei"/>
                    <a:ea typeface="SimHei"/>
                    <a:cs typeface="SimHei"/>
                    <a:sym typeface="SimHei"/>
                  </a:defRPr>
                </a:lvl1pPr>
              </a:lstStyle>
              <a:p>
                <a:pPr>
                  <a:defRPr b="1" i="1">
                    <a:solidFill>
                      <a:srgbClr val="666699"/>
                    </a:solidFill>
                    <a:uFill>
                      <a:solidFill>
                        <a:srgbClr val="666699"/>
                      </a:solidFill>
                    </a:uFill>
                    <a:latin typeface="Arial"/>
                    <a:ea typeface="Arial"/>
                    <a:cs typeface="Arial"/>
                    <a:sym typeface="Arial"/>
                  </a:defRPr>
                </a:pPr>
                <a:r>
                  <a:rPr b="0" i="0">
                    <a:solidFill>
                      <a:srgbClr val="000000"/>
                    </a:solidFill>
                    <a:uFill>
                      <a:solidFill>
                        <a:srgbClr val="000000"/>
                      </a:solidFill>
                    </a:uFill>
                    <a:latin typeface="SimHei"/>
                    <a:ea typeface="SimHei"/>
                    <a:cs typeface="SimHei"/>
                    <a:sym typeface="SimHei"/>
                  </a:rPr>
                  <a:t>寄存器</a:t>
                </a:r>
              </a:p>
            </p:txBody>
          </p:sp>
        </p:grpSp>
        <p:sp>
          <p:nvSpPr>
            <p:cNvPr id="295" name="典型容量"/>
            <p:cNvSpPr txBox="1"/>
            <p:nvPr/>
          </p:nvSpPr>
          <p:spPr>
            <a:xfrm>
              <a:off x="9846170" y="0"/>
              <a:ext cx="2296160" cy="533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defTabSz="914400">
                <a:lnSpc>
                  <a:spcPct val="110000"/>
                </a:lnSpc>
                <a:defRPr sz="3000">
                  <a:uFill>
                    <a:solidFill>
                      <a:srgbClr val="000000"/>
                    </a:solidFill>
                  </a:uFill>
                  <a:latin typeface="SimHei"/>
                  <a:ea typeface="SimHei"/>
                  <a:cs typeface="SimHei"/>
                  <a:sym typeface="SimHei"/>
                </a:defRPr>
              </a:lvl1pPr>
            </a:lstStyle>
            <a:p>
              <a:pPr>
                <a:defRPr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r>
                <a:rPr>
                  <a:latin typeface="SimHei"/>
                  <a:ea typeface="SimHei"/>
                  <a:cs typeface="SimHei"/>
                  <a:sym typeface="SimHei"/>
                </a:rPr>
                <a:t>典型容量</a:t>
              </a:r>
            </a:p>
          </p:txBody>
        </p:sp>
        <p:sp>
          <p:nvSpPr>
            <p:cNvPr id="296" name="&lt;1KB"/>
            <p:cNvSpPr txBox="1"/>
            <p:nvPr/>
          </p:nvSpPr>
          <p:spPr>
            <a:xfrm>
              <a:off x="9986152" y="758613"/>
              <a:ext cx="2725137" cy="4193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algn="just" defTabSz="914400">
                <a:lnSpc>
                  <a:spcPct val="110000"/>
                </a:lnSpc>
                <a:defRPr sz="3000">
                  <a:uFill>
                    <a:solidFill>
                      <a:srgbClr val="000000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>
                <a:defRPr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r>
                <a:rPr>
                  <a:latin typeface="Arial"/>
                  <a:ea typeface="Arial"/>
                  <a:cs typeface="Arial"/>
                  <a:sym typeface="Arial"/>
                </a:rPr>
                <a:t>&lt;1KB</a:t>
              </a:r>
            </a:p>
          </p:txBody>
        </p:sp>
        <p:sp>
          <p:nvSpPr>
            <p:cNvPr id="297" name="1MB"/>
            <p:cNvSpPr txBox="1"/>
            <p:nvPr/>
          </p:nvSpPr>
          <p:spPr>
            <a:xfrm>
              <a:off x="10049370" y="1555609"/>
              <a:ext cx="2661919" cy="4193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algn="just" defTabSz="914400">
                <a:lnSpc>
                  <a:spcPct val="110000"/>
                </a:lnSpc>
                <a:defRPr sz="3000">
                  <a:uFill>
                    <a:solidFill>
                      <a:srgbClr val="000000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>
                <a:defRPr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r>
                <a:rPr>
                  <a:latin typeface="Arial"/>
                  <a:ea typeface="Arial"/>
                  <a:cs typeface="Arial"/>
                  <a:sym typeface="Arial"/>
                </a:rPr>
                <a:t>1MB</a:t>
              </a:r>
            </a:p>
          </p:txBody>
        </p:sp>
        <p:sp>
          <p:nvSpPr>
            <p:cNvPr id="298" name="256MB~1GB"/>
            <p:cNvSpPr txBox="1"/>
            <p:nvPr/>
          </p:nvSpPr>
          <p:spPr>
            <a:xfrm>
              <a:off x="9920675" y="2483555"/>
              <a:ext cx="2790615" cy="4193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/>
            <a:p>
              <a:pPr algn="just" defTabSz="914400">
                <a:lnSpc>
                  <a:spcPct val="110000"/>
                </a:lnSpc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r>
                <a:rPr sz="3000">
                  <a:latin typeface="Arial"/>
                  <a:ea typeface="Arial"/>
                  <a:cs typeface="Arial"/>
                  <a:sym typeface="Arial"/>
                </a:rPr>
                <a:t>256MB</a:t>
              </a:r>
              <a:r>
                <a:rPr sz="2400">
                  <a:latin typeface="Arial"/>
                  <a:ea typeface="Arial"/>
                  <a:cs typeface="Arial"/>
                  <a:sym typeface="Arial"/>
                </a:rPr>
                <a:t>~</a:t>
              </a:r>
              <a:r>
                <a:rPr sz="3000">
                  <a:latin typeface="Arial"/>
                  <a:ea typeface="Arial"/>
                  <a:cs typeface="Arial"/>
                  <a:sym typeface="Arial"/>
                </a:rPr>
                <a:t>1GB</a:t>
              </a:r>
            </a:p>
          </p:txBody>
        </p:sp>
        <p:sp>
          <p:nvSpPr>
            <p:cNvPr id="299" name="40GB~200GB"/>
            <p:cNvSpPr txBox="1"/>
            <p:nvPr/>
          </p:nvSpPr>
          <p:spPr>
            <a:xfrm>
              <a:off x="9665548" y="3607929"/>
              <a:ext cx="3045742" cy="41933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/>
            <a:p>
              <a:pPr algn="just" defTabSz="914400">
                <a:lnSpc>
                  <a:spcPct val="110000"/>
                </a:lnSpc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r>
                <a:rPr sz="3000">
                  <a:latin typeface="Arial"/>
                  <a:ea typeface="Arial"/>
                  <a:cs typeface="Arial"/>
                  <a:sym typeface="Arial"/>
                </a:rPr>
                <a:t>40GB</a:t>
              </a:r>
              <a:r>
                <a:rPr sz="2400">
                  <a:latin typeface="Arial"/>
                  <a:ea typeface="Arial"/>
                  <a:cs typeface="Arial"/>
                  <a:sym typeface="Arial"/>
                </a:rPr>
                <a:t>~</a:t>
              </a:r>
              <a:r>
                <a:rPr sz="3000">
                  <a:latin typeface="Arial"/>
                  <a:ea typeface="Arial"/>
                  <a:cs typeface="Arial"/>
                  <a:sym typeface="Arial"/>
                </a:rPr>
                <a:t>200GB</a:t>
              </a:r>
            </a:p>
          </p:txBody>
        </p:sp>
        <p:sp>
          <p:nvSpPr>
            <p:cNvPr id="300" name="10TB~100TB"/>
            <p:cNvSpPr txBox="1"/>
            <p:nvPr/>
          </p:nvSpPr>
          <p:spPr>
            <a:xfrm>
              <a:off x="9857458" y="4513298"/>
              <a:ext cx="2853832" cy="4193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/>
            <a:p>
              <a:pPr algn="just" defTabSz="914400">
                <a:lnSpc>
                  <a:spcPct val="110000"/>
                </a:lnSpc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r>
                <a:rPr sz="3000">
                  <a:latin typeface="Arial"/>
                  <a:ea typeface="Arial"/>
                  <a:cs typeface="Arial"/>
                  <a:sym typeface="Arial"/>
                </a:rPr>
                <a:t>10TB</a:t>
              </a:r>
              <a:r>
                <a:rPr sz="2400">
                  <a:latin typeface="Arial"/>
                  <a:ea typeface="Arial"/>
                  <a:cs typeface="Arial"/>
                  <a:sym typeface="Arial"/>
                </a:rPr>
                <a:t>~</a:t>
              </a:r>
              <a:r>
                <a:rPr sz="3000">
                  <a:latin typeface="Arial"/>
                  <a:ea typeface="Arial"/>
                  <a:cs typeface="Arial"/>
                  <a:sym typeface="Arial"/>
                </a:rPr>
                <a:t>100TB</a:t>
              </a:r>
            </a:p>
          </p:txBody>
        </p:sp>
        <p:sp>
          <p:nvSpPr>
            <p:cNvPr id="301" name="典型存取时间"/>
            <p:cNvSpPr txBox="1"/>
            <p:nvPr/>
          </p:nvSpPr>
          <p:spPr>
            <a:xfrm>
              <a:off x="237067" y="31608"/>
              <a:ext cx="3219592" cy="533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defTabSz="914400">
                <a:lnSpc>
                  <a:spcPct val="110000"/>
                </a:lnSpc>
                <a:defRPr sz="3000">
                  <a:uFill>
                    <a:solidFill>
                      <a:srgbClr val="000000"/>
                    </a:solidFill>
                  </a:uFill>
                  <a:latin typeface="SimHei"/>
                  <a:ea typeface="SimHei"/>
                  <a:cs typeface="SimHei"/>
                  <a:sym typeface="SimHei"/>
                </a:defRPr>
              </a:lvl1pPr>
            </a:lstStyle>
            <a:p>
              <a:pPr>
                <a:defRPr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r>
                <a:rPr>
                  <a:latin typeface="SimHei"/>
                  <a:ea typeface="SimHei"/>
                  <a:cs typeface="SimHei"/>
                  <a:sym typeface="SimHei"/>
                </a:rPr>
                <a:t>典型存取时间</a:t>
              </a:r>
            </a:p>
          </p:txBody>
        </p:sp>
        <p:sp>
          <p:nvSpPr>
            <p:cNvPr id="302" name="1ns(0.5~1cycle)"/>
            <p:cNvSpPr txBox="1"/>
            <p:nvPr/>
          </p:nvSpPr>
          <p:spPr>
            <a:xfrm>
              <a:off x="128694" y="756356"/>
              <a:ext cx="3711787" cy="41933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/>
            <a:p>
              <a:pPr algn="just" defTabSz="914400">
                <a:lnSpc>
                  <a:spcPct val="110000"/>
                </a:lnSpc>
                <a:defRPr sz="30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r>
                <a:rPr>
                  <a:latin typeface="Arial"/>
                  <a:ea typeface="Arial"/>
                  <a:cs typeface="Arial"/>
                  <a:sym typeface="Arial"/>
                </a:rPr>
                <a:t>1ns(0.5~1cycle</a:t>
              </a:r>
              <a:r>
                <a:rPr sz="2000">
                  <a:solidFill>
                    <a:srgbClr val="168BBA"/>
                  </a:solidFill>
                  <a:uFill>
                    <a:solidFill>
                      <a:srgbClr val="168BBA"/>
                    </a:solidFill>
                  </a:uFill>
                </a:rPr>
                <a:t>)</a:t>
              </a:r>
            </a:p>
          </p:txBody>
        </p:sp>
        <p:sp>
          <p:nvSpPr>
            <p:cNvPr id="303" name="2ns(1~3cycle)"/>
            <p:cNvSpPr txBox="1"/>
            <p:nvPr/>
          </p:nvSpPr>
          <p:spPr>
            <a:xfrm>
              <a:off x="128694" y="1535288"/>
              <a:ext cx="4416214" cy="4193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algn="just" defTabSz="914400">
                <a:lnSpc>
                  <a:spcPct val="110000"/>
                </a:lnSpc>
                <a:defRPr sz="3000">
                  <a:uFill>
                    <a:solidFill>
                      <a:srgbClr val="000000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>
                <a:defRPr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r>
                <a:rPr>
                  <a:latin typeface="Arial"/>
                  <a:ea typeface="Arial"/>
                  <a:cs typeface="Arial"/>
                  <a:sym typeface="Arial"/>
                </a:rPr>
                <a:t>2ns(1~3cycle)</a:t>
              </a:r>
            </a:p>
          </p:txBody>
        </p:sp>
        <p:sp>
          <p:nvSpPr>
            <p:cNvPr id="304" name="10ns(10~100cycle)"/>
            <p:cNvSpPr txBox="1"/>
            <p:nvPr/>
          </p:nvSpPr>
          <p:spPr>
            <a:xfrm>
              <a:off x="0" y="2497102"/>
              <a:ext cx="4161086" cy="41933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algn="just" defTabSz="914400">
                <a:lnSpc>
                  <a:spcPct val="110000"/>
                </a:lnSpc>
                <a:defRPr sz="3000">
                  <a:uFill>
                    <a:solidFill>
                      <a:srgbClr val="000000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>
                <a:defRPr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r>
                <a:rPr>
                  <a:latin typeface="Arial"/>
                  <a:ea typeface="Arial"/>
                  <a:cs typeface="Arial"/>
                  <a:sym typeface="Arial"/>
                </a:rPr>
                <a:t>10ns(10~100cycle)</a:t>
              </a:r>
            </a:p>
          </p:txBody>
        </p:sp>
        <p:sp>
          <p:nvSpPr>
            <p:cNvPr id="305" name="10ms (10~100c)"/>
            <p:cNvSpPr txBox="1"/>
            <p:nvPr/>
          </p:nvSpPr>
          <p:spPr>
            <a:xfrm>
              <a:off x="0" y="3585351"/>
              <a:ext cx="4389121" cy="41933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algn="just" defTabSz="914400">
                <a:lnSpc>
                  <a:spcPct val="110000"/>
                </a:lnSpc>
                <a:defRPr sz="3000">
                  <a:uFill>
                    <a:solidFill>
                      <a:srgbClr val="000000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>
                <a:defRPr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r>
                <a:rPr>
                  <a:latin typeface="Arial"/>
                  <a:ea typeface="Arial"/>
                  <a:cs typeface="Arial"/>
                  <a:sym typeface="Arial"/>
                </a:rPr>
                <a:t>10ms (10~100c)</a:t>
              </a:r>
            </a:p>
          </p:txBody>
        </p:sp>
        <p:sp>
          <p:nvSpPr>
            <p:cNvPr id="306" name="10 s"/>
            <p:cNvSpPr txBox="1"/>
            <p:nvPr/>
          </p:nvSpPr>
          <p:spPr>
            <a:xfrm>
              <a:off x="0" y="4479431"/>
              <a:ext cx="2686756" cy="4193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algn="just" defTabSz="914400">
                <a:lnSpc>
                  <a:spcPct val="110000"/>
                </a:lnSpc>
                <a:defRPr sz="3000">
                  <a:uFill>
                    <a:solidFill>
                      <a:srgbClr val="000000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>
                <a:defRPr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r>
                <a:rPr>
                  <a:latin typeface="Arial"/>
                  <a:ea typeface="Arial"/>
                  <a:cs typeface="Arial"/>
                  <a:sym typeface="Arial"/>
                </a:rPr>
                <a:t>10 s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提纲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09625">
              <a:defRPr sz="4240"/>
            </a:lvl1pPr>
          </a:lstStyle>
          <a:p>
            <a:pPr/>
            <a:r>
              <a:t>提纲</a:t>
            </a:r>
          </a:p>
        </p:txBody>
      </p:sp>
      <p:sp>
        <p:nvSpPr>
          <p:cNvPr id="142" name="计算机硬件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59760" indent="-345643" defTabSz="560831">
              <a:spcBef>
                <a:spcPts val="2800"/>
              </a:spcBef>
              <a:defRPr sz="3648"/>
            </a:pPr>
            <a:r>
              <a:t>计算机硬件</a:t>
            </a:r>
          </a:p>
          <a:p>
            <a:pPr lvl="1" marL="709783" indent="-270871" defTabSz="560831">
              <a:spcBef>
                <a:spcPts val="2800"/>
              </a:spcBef>
              <a:defRPr sz="3264"/>
            </a:pPr>
            <a:r>
              <a:t>摩尔定律</a:t>
            </a:r>
          </a:p>
          <a:p>
            <a:pPr lvl="1" marL="709783" indent="-270871" defTabSz="560831">
              <a:spcBef>
                <a:spcPts val="2800"/>
              </a:spcBef>
              <a:defRPr sz="3264"/>
            </a:pPr>
            <a:r>
              <a:t>计算机性能</a:t>
            </a:r>
          </a:p>
          <a:p>
            <a:pPr lvl="2" marL="1066556" indent="-329184" defTabSz="560831">
              <a:spcBef>
                <a:spcPts val="2800"/>
              </a:spcBef>
              <a:defRPr sz="3264"/>
            </a:pPr>
            <a:r>
              <a:t>性能的测算、CPU性能、指令的性能</a:t>
            </a:r>
          </a:p>
          <a:p>
            <a:pPr lvl="1" marL="709783" indent="-270871" defTabSz="560831">
              <a:spcBef>
                <a:spcPts val="2800"/>
              </a:spcBef>
              <a:defRPr sz="3264"/>
            </a:pPr>
            <a:r>
              <a:t>CPU功耗墙</a:t>
            </a:r>
          </a:p>
          <a:p>
            <a:pPr marL="459760" indent="-345643" defTabSz="560831">
              <a:spcBef>
                <a:spcPts val="2800"/>
              </a:spcBef>
              <a:defRPr sz="3648"/>
            </a:pPr>
            <a:r>
              <a:t>计算机软件</a:t>
            </a:r>
          </a:p>
          <a:p>
            <a:pPr lvl="1" marL="709783" indent="-270871" defTabSz="560831">
              <a:spcBef>
                <a:spcPts val="2800"/>
              </a:spcBef>
              <a:defRPr sz="3264"/>
            </a:pPr>
            <a:r>
              <a:t>应用软件、系统软件</a:t>
            </a:r>
          </a:p>
          <a:p>
            <a:pPr lvl="1" marL="709783" indent="-270871" defTabSz="560831">
              <a:spcBef>
                <a:spcPts val="2800"/>
              </a:spcBef>
              <a:defRPr sz="3264"/>
            </a:pPr>
            <a:r>
              <a:t>从高级语言到机器语言</a:t>
            </a:r>
          </a:p>
        </p:txBody>
      </p:sp>
      <p:sp>
        <p:nvSpPr>
          <p:cNvPr id="143" name="幻灯片编号"/>
          <p:cNvSpPr txBox="1"/>
          <p:nvPr>
            <p:ph type="sldNum" sz="quarter" idx="2"/>
          </p:nvPr>
        </p:nvSpPr>
        <p:spPr>
          <a:xfrm>
            <a:off x="12454416" y="9218083"/>
            <a:ext cx="241402" cy="381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存储器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09625">
              <a:defRPr sz="4240"/>
            </a:lvl1pPr>
          </a:lstStyle>
          <a:p>
            <a:pPr/>
            <a:r>
              <a:t>存储器</a:t>
            </a:r>
          </a:p>
        </p:txBody>
      </p:sp>
      <p:sp>
        <p:nvSpPr>
          <p:cNvPr id="310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11" name="CACHEMEM.GIF" descr="CACHEMEM.GIF"/>
          <p:cNvPicPr>
            <a:picLocks noChangeAspect="1"/>
          </p:cNvPicPr>
          <p:nvPr/>
        </p:nvPicPr>
        <p:blipFill>
          <a:blip r:embed="rId2">
            <a:extLst/>
          </a:blip>
          <a:srcRect l="0" t="6179" r="0" b="0"/>
          <a:stretch>
            <a:fillRect/>
          </a:stretch>
        </p:blipFill>
        <p:spPr>
          <a:xfrm>
            <a:off x="2978348" y="1996546"/>
            <a:ext cx="7048146" cy="6836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10" presetID="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>
                                        <p:cTn id="7" dur="5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11" grpId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主存储器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09625">
              <a:defRPr sz="4240"/>
            </a:lvl1pPr>
          </a:lstStyle>
          <a:p>
            <a:pPr/>
            <a:r>
              <a:t>主存储器</a:t>
            </a:r>
          </a:p>
        </p:txBody>
      </p:sp>
      <p:sp>
        <p:nvSpPr>
          <p:cNvPr id="314" name="动态随机存取存储器（DRAM）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动态随机存取存储器（DRAM）</a:t>
            </a:r>
          </a:p>
          <a:p>
            <a:pPr/>
            <a:r>
              <a:t>基本存储单元</a:t>
            </a:r>
          </a:p>
        </p:txBody>
      </p:sp>
      <p:sp>
        <p:nvSpPr>
          <p:cNvPr id="315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16" name="构造和表示：…"/>
          <p:cNvSpPr txBox="1"/>
          <p:nvPr/>
        </p:nvSpPr>
        <p:spPr>
          <a:xfrm>
            <a:off x="677980" y="5246417"/>
            <a:ext cx="11648840" cy="46160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just" defTabSz="457200">
              <a:lnSpc>
                <a:spcPct val="110000"/>
              </a:lnSpc>
              <a:spcBef>
                <a:spcPts val="200"/>
              </a:spcBef>
              <a:buClr>
                <a:srgbClr val="000000"/>
              </a:buClr>
              <a:buSzPct val="100000"/>
              <a:buFont typeface="Corbel"/>
              <a:buChar char="•"/>
              <a:defRPr sz="2700">
                <a:uFill>
                  <a:solidFill>
                    <a:srgbClr val="000000"/>
                  </a:solidFill>
                </a:uFill>
                <a:latin typeface="KaiTi"/>
                <a:ea typeface="KaiTi"/>
                <a:cs typeface="KaiTi"/>
                <a:sym typeface="KaiTi"/>
              </a:defRPr>
            </a:pPr>
            <a:r>
              <a:t> 构造和表示：</a:t>
            </a:r>
          </a:p>
          <a:p>
            <a:pPr lvl="1" indent="457200" algn="just" defTabSz="457200">
              <a:lnSpc>
                <a:spcPct val="110000"/>
              </a:lnSpc>
              <a:spcBef>
                <a:spcPts val="200"/>
              </a:spcBef>
              <a:defRPr sz="2700">
                <a:uFill>
                  <a:solidFill>
                    <a:srgbClr val="000000"/>
                  </a:solidFill>
                </a:uFill>
                <a:latin typeface="KaiTi"/>
                <a:ea typeface="KaiTi"/>
                <a:cs typeface="KaiTi"/>
                <a:sym typeface="KaiTi"/>
              </a:defRPr>
            </a:pPr>
            <a:r>
              <a:t>信息记忆在电容C</a:t>
            </a:r>
            <a:r>
              <a:rPr baseline="-25555"/>
              <a:t>S</a:t>
            </a:r>
            <a:r>
              <a:t>上，T为门控管，控制数据的进出。其栅极接读/写选择线(字线)，漏和源分别接数据线(位线)和记忆电容C</a:t>
            </a:r>
            <a:r>
              <a:rPr baseline="-25555"/>
              <a:t>S</a:t>
            </a:r>
            <a:r>
              <a:t>。数据1或0以电容C</a:t>
            </a:r>
            <a:r>
              <a:rPr baseline="-25555"/>
              <a:t>S</a:t>
            </a:r>
            <a:r>
              <a:t>上电荷量的有无来判别。</a:t>
            </a:r>
          </a:p>
          <a:p>
            <a:pPr algn="just" defTabSz="457200">
              <a:lnSpc>
                <a:spcPct val="110000"/>
              </a:lnSpc>
              <a:spcBef>
                <a:spcPts val="200"/>
              </a:spcBef>
              <a:buClr>
                <a:srgbClr val="000099"/>
              </a:buClr>
              <a:buSzPct val="100000"/>
              <a:buFont typeface="Corbel"/>
              <a:buChar char="•"/>
              <a:defRPr sz="2700">
                <a:uFill>
                  <a:solidFill>
                    <a:srgbClr val="000000"/>
                  </a:solidFill>
                </a:uFill>
                <a:latin typeface="KaiTi"/>
                <a:ea typeface="KaiTi"/>
                <a:cs typeface="KaiTi"/>
                <a:sym typeface="KaiTi"/>
              </a:defRPr>
            </a:pPr>
            <a:r>
              <a:t> 读写原理：在选择（字）线上加高电平，使T管导通。</a:t>
            </a:r>
          </a:p>
          <a:p>
            <a:pPr lvl="1" indent="457200" algn="just" defTabSz="457200">
              <a:lnSpc>
                <a:spcPct val="110000"/>
              </a:lnSpc>
              <a:spcBef>
                <a:spcPts val="200"/>
              </a:spcBef>
              <a:defRPr sz="2700">
                <a:uFill>
                  <a:solidFill>
                    <a:srgbClr val="000000"/>
                  </a:solidFill>
                </a:uFill>
                <a:latin typeface="KaiTi"/>
                <a:ea typeface="KaiTi"/>
                <a:cs typeface="KaiTi"/>
                <a:sym typeface="KaiTi"/>
              </a:defRPr>
            </a:pPr>
            <a:r>
              <a:t>写“0”时，在数据线上加低电平，使C</a:t>
            </a:r>
            <a:r>
              <a:rPr baseline="-25555"/>
              <a:t>S</a:t>
            </a:r>
            <a:r>
              <a:t>上电荷对数据线放电；</a:t>
            </a:r>
          </a:p>
          <a:p>
            <a:pPr lvl="1" indent="457200" algn="just" defTabSz="457200">
              <a:lnSpc>
                <a:spcPct val="110000"/>
              </a:lnSpc>
              <a:spcBef>
                <a:spcPts val="200"/>
              </a:spcBef>
              <a:defRPr sz="2700">
                <a:uFill>
                  <a:solidFill>
                    <a:srgbClr val="000000"/>
                  </a:solidFill>
                </a:uFill>
                <a:latin typeface="KaiTi"/>
                <a:ea typeface="KaiTi"/>
                <a:cs typeface="KaiTi"/>
                <a:sym typeface="KaiTi"/>
              </a:defRPr>
            </a:pPr>
            <a:r>
              <a:t>写“1”时，在数据线上加高电平，使数据线对C</a:t>
            </a:r>
            <a:r>
              <a:rPr baseline="-25555"/>
              <a:t>S</a:t>
            </a:r>
            <a:r>
              <a:t>充电；</a:t>
            </a:r>
          </a:p>
          <a:p>
            <a:pPr lvl="1" indent="457200" algn="just" defTabSz="457200">
              <a:lnSpc>
                <a:spcPct val="110000"/>
              </a:lnSpc>
              <a:spcBef>
                <a:spcPts val="200"/>
              </a:spcBef>
              <a:defRPr sz="2700">
                <a:uFill>
                  <a:solidFill>
                    <a:srgbClr val="000000"/>
                  </a:solidFill>
                </a:uFill>
                <a:latin typeface="KaiTi"/>
                <a:ea typeface="KaiTi"/>
                <a:cs typeface="KaiTi"/>
                <a:sym typeface="KaiTi"/>
              </a:defRPr>
            </a:pPr>
            <a:r>
              <a:t>读出时，在数据线上有一读出电压。它与C</a:t>
            </a:r>
            <a:r>
              <a:rPr baseline="-25555"/>
              <a:t>S</a:t>
            </a:r>
            <a:r>
              <a:t>上电荷量成正比。</a:t>
            </a:r>
          </a:p>
        </p:txBody>
      </p:sp>
      <p:grpSp>
        <p:nvGrpSpPr>
          <p:cNvPr id="339" name="成组"/>
          <p:cNvGrpSpPr/>
          <p:nvPr/>
        </p:nvGrpSpPr>
        <p:grpSpPr>
          <a:xfrm>
            <a:off x="4256542" y="2851140"/>
            <a:ext cx="3997594" cy="1987958"/>
            <a:chOff x="0" y="0"/>
            <a:chExt cx="3997593" cy="1987957"/>
          </a:xfrm>
        </p:grpSpPr>
        <p:sp>
          <p:nvSpPr>
            <p:cNvPr id="317" name="矩形"/>
            <p:cNvSpPr/>
            <p:nvPr/>
          </p:nvSpPr>
          <p:spPr>
            <a:xfrm>
              <a:off x="0" y="-1"/>
              <a:ext cx="3997594" cy="1970106"/>
            </a:xfrm>
            <a:prstGeom prst="rect">
              <a:avLst/>
            </a:pr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457200">
                <a:defRPr sz="1800">
                  <a:uFill>
                    <a:solidFill>
                      <a:srgbClr val="000000"/>
                    </a:solidFill>
                  </a:uFill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  <p:grpSp>
          <p:nvGrpSpPr>
            <p:cNvPr id="325" name="成组"/>
            <p:cNvGrpSpPr/>
            <p:nvPr/>
          </p:nvGrpSpPr>
          <p:grpSpPr>
            <a:xfrm>
              <a:off x="1183339" y="362778"/>
              <a:ext cx="831398" cy="587844"/>
              <a:chOff x="0" y="0"/>
              <a:chExt cx="831397" cy="587842"/>
            </a:xfrm>
          </p:grpSpPr>
          <p:sp>
            <p:nvSpPr>
              <p:cNvPr id="318" name="线条"/>
              <p:cNvSpPr/>
              <p:nvPr/>
            </p:nvSpPr>
            <p:spPr>
              <a:xfrm>
                <a:off x="0" y="587207"/>
                <a:ext cx="237542" cy="1"/>
              </a:xfrm>
              <a:prstGeom prst="line">
                <a:avLst/>
              </a:prstGeom>
              <a:noFill/>
              <a:ln w="285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</a:p>
            </p:txBody>
          </p:sp>
          <p:sp>
            <p:nvSpPr>
              <p:cNvPr id="319" name="线条"/>
              <p:cNvSpPr/>
              <p:nvPr/>
            </p:nvSpPr>
            <p:spPr>
              <a:xfrm>
                <a:off x="593855" y="587207"/>
                <a:ext cx="237543" cy="1"/>
              </a:xfrm>
              <a:prstGeom prst="line">
                <a:avLst/>
              </a:prstGeom>
              <a:noFill/>
              <a:ln w="285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</a:p>
            </p:txBody>
          </p:sp>
          <p:sp>
            <p:nvSpPr>
              <p:cNvPr id="320" name="线条"/>
              <p:cNvSpPr/>
              <p:nvPr/>
            </p:nvSpPr>
            <p:spPr>
              <a:xfrm flipV="1">
                <a:off x="236907" y="335910"/>
                <a:ext cx="1" cy="251933"/>
              </a:xfrm>
              <a:prstGeom prst="line">
                <a:avLst/>
              </a:prstGeom>
              <a:noFill/>
              <a:ln w="285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</a:p>
            </p:txBody>
          </p:sp>
          <p:sp>
            <p:nvSpPr>
              <p:cNvPr id="321" name="线条"/>
              <p:cNvSpPr/>
              <p:nvPr/>
            </p:nvSpPr>
            <p:spPr>
              <a:xfrm flipV="1">
                <a:off x="593220" y="335910"/>
                <a:ext cx="1" cy="251933"/>
              </a:xfrm>
              <a:prstGeom prst="line">
                <a:avLst/>
              </a:prstGeom>
              <a:noFill/>
              <a:ln w="285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</a:p>
            </p:txBody>
          </p:sp>
          <p:sp>
            <p:nvSpPr>
              <p:cNvPr id="322" name="线条"/>
              <p:cNvSpPr/>
              <p:nvPr/>
            </p:nvSpPr>
            <p:spPr>
              <a:xfrm>
                <a:off x="237542" y="335274"/>
                <a:ext cx="356314" cy="1"/>
              </a:xfrm>
              <a:prstGeom prst="line">
                <a:avLst/>
              </a:prstGeom>
              <a:noFill/>
              <a:ln w="285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</a:p>
            </p:txBody>
          </p:sp>
          <p:sp>
            <p:nvSpPr>
              <p:cNvPr id="323" name="线条"/>
              <p:cNvSpPr/>
              <p:nvPr/>
            </p:nvSpPr>
            <p:spPr>
              <a:xfrm flipV="1">
                <a:off x="415063" y="0"/>
                <a:ext cx="1" cy="251933"/>
              </a:xfrm>
              <a:prstGeom prst="line">
                <a:avLst/>
              </a:prstGeom>
              <a:noFill/>
              <a:ln w="285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</a:p>
            </p:txBody>
          </p:sp>
          <p:sp>
            <p:nvSpPr>
              <p:cNvPr id="324" name="线条"/>
              <p:cNvSpPr/>
              <p:nvPr/>
            </p:nvSpPr>
            <p:spPr>
              <a:xfrm>
                <a:off x="237542" y="251296"/>
                <a:ext cx="356314" cy="1"/>
              </a:xfrm>
              <a:prstGeom prst="line">
                <a:avLst/>
              </a:prstGeom>
              <a:noFill/>
              <a:ln w="285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</a:p>
            </p:txBody>
          </p:sp>
        </p:grpSp>
        <p:sp>
          <p:nvSpPr>
            <p:cNvPr id="326" name="线条"/>
            <p:cNvSpPr/>
            <p:nvPr/>
          </p:nvSpPr>
          <p:spPr>
            <a:xfrm>
              <a:off x="1600312" y="355766"/>
              <a:ext cx="1" cy="132616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327" name="线条"/>
            <p:cNvSpPr/>
            <p:nvPr/>
          </p:nvSpPr>
          <p:spPr>
            <a:xfrm>
              <a:off x="216775" y="362142"/>
              <a:ext cx="3736189" cy="1"/>
            </a:xfrm>
            <a:prstGeom prst="line">
              <a:avLst/>
            </a:prstGeom>
            <a:noFill/>
            <a:ln w="28575" cap="flat">
              <a:solidFill>
                <a:srgbClr val="168BB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328" name="字线"/>
            <p:cNvSpPr txBox="1"/>
            <p:nvPr/>
          </p:nvSpPr>
          <p:spPr>
            <a:xfrm>
              <a:off x="2929018" y="15301"/>
              <a:ext cx="609661" cy="4445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4480" tIns="44480" rIns="44480" bIns="44480" numCol="1" anchor="t">
              <a:spAutoFit/>
            </a:bodyPr>
            <a:lstStyle>
              <a:lvl1pPr algn="l" defTabSz="457200">
                <a:defRPr sz="2000">
                  <a:uFill>
                    <a:solidFill>
                      <a:srgbClr val="000000"/>
                    </a:solidFill>
                  </a:uFill>
                  <a:latin typeface="宋体"/>
                  <a:ea typeface="宋体"/>
                  <a:cs typeface="宋体"/>
                  <a:sym typeface="宋体"/>
                </a:defRPr>
              </a:lvl1pPr>
            </a:lstStyle>
            <a:p>
              <a:pPr>
                <a:defRPr sz="2400"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r>
                <a:rPr sz="2000">
                  <a:latin typeface="宋体"/>
                  <a:ea typeface="宋体"/>
                  <a:cs typeface="宋体"/>
                  <a:sym typeface="宋体"/>
                </a:rPr>
                <a:t>字线</a:t>
              </a:r>
            </a:p>
          </p:txBody>
        </p:sp>
        <p:sp>
          <p:nvSpPr>
            <p:cNvPr id="329" name="线条"/>
            <p:cNvSpPr/>
            <p:nvPr/>
          </p:nvSpPr>
          <p:spPr>
            <a:xfrm flipH="1">
              <a:off x="1197365" y="25502"/>
              <a:ext cx="1" cy="1962456"/>
            </a:xfrm>
            <a:prstGeom prst="line">
              <a:avLst/>
            </a:prstGeom>
            <a:noFill/>
            <a:ln w="28575" cap="flat">
              <a:solidFill>
                <a:srgbClr val="0033CC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330" name="位线…"/>
            <p:cNvSpPr txBox="1"/>
            <p:nvPr/>
          </p:nvSpPr>
          <p:spPr>
            <a:xfrm>
              <a:off x="0" y="904080"/>
              <a:ext cx="1229245" cy="8124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4480" tIns="44480" rIns="44480" bIns="44480" numCol="1" anchor="t">
              <a:spAutoFit/>
            </a:bodyPr>
            <a:lstStyle/>
            <a:p>
              <a:pPr defTabSz="457200">
                <a:defRPr sz="2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r>
                <a:rPr sz="2000">
                  <a:latin typeface="宋体"/>
                  <a:ea typeface="宋体"/>
                  <a:cs typeface="宋体"/>
                  <a:sym typeface="宋体"/>
                </a:rPr>
                <a:t>位线</a:t>
              </a:r>
            </a:p>
            <a:p>
              <a:pPr defTabSz="457200">
                <a:defRPr sz="2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r>
                <a:rPr sz="2000">
                  <a:latin typeface="Comic Sans MS"/>
                  <a:ea typeface="Comic Sans MS"/>
                  <a:cs typeface="Comic Sans MS"/>
                  <a:sym typeface="Comic Sans MS"/>
                </a:rPr>
                <a:t>(</a:t>
              </a:r>
              <a:r>
                <a:rPr sz="2000">
                  <a:latin typeface="宋体"/>
                  <a:ea typeface="宋体"/>
                  <a:cs typeface="宋体"/>
                  <a:sym typeface="宋体"/>
                </a:rPr>
                <a:t>数据线</a:t>
              </a:r>
              <a:r>
                <a:rPr sz="2000">
                  <a:latin typeface="Comic Sans MS"/>
                  <a:ea typeface="Comic Sans MS"/>
                  <a:cs typeface="Comic Sans MS"/>
                  <a:sym typeface="Comic Sans MS"/>
                </a:rPr>
                <a:t>)</a:t>
              </a:r>
            </a:p>
          </p:txBody>
        </p:sp>
        <p:sp>
          <p:nvSpPr>
            <p:cNvPr id="331" name="线条"/>
            <p:cNvSpPr/>
            <p:nvPr/>
          </p:nvSpPr>
          <p:spPr>
            <a:xfrm>
              <a:off x="2014736" y="687305"/>
              <a:ext cx="1" cy="529188"/>
            </a:xfrm>
            <a:prstGeom prst="line">
              <a:avLst/>
            </a:prstGeom>
            <a:noFill/>
            <a:ln w="2857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332" name="线条"/>
            <p:cNvSpPr/>
            <p:nvPr/>
          </p:nvSpPr>
          <p:spPr>
            <a:xfrm>
              <a:off x="2073393" y="687305"/>
              <a:ext cx="1" cy="529188"/>
            </a:xfrm>
            <a:prstGeom prst="line">
              <a:avLst/>
            </a:prstGeom>
            <a:noFill/>
            <a:ln w="2857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333" name="线条"/>
            <p:cNvSpPr/>
            <p:nvPr/>
          </p:nvSpPr>
          <p:spPr>
            <a:xfrm>
              <a:off x="2073393" y="949986"/>
              <a:ext cx="177246" cy="1"/>
            </a:xfrm>
            <a:prstGeom prst="line">
              <a:avLst/>
            </a:prstGeom>
            <a:noFill/>
            <a:ln w="2857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334" name="线条"/>
            <p:cNvSpPr/>
            <p:nvPr/>
          </p:nvSpPr>
          <p:spPr>
            <a:xfrm flipH="1">
              <a:off x="2241713" y="949986"/>
              <a:ext cx="8926" cy="641401"/>
            </a:xfrm>
            <a:prstGeom prst="line">
              <a:avLst/>
            </a:prstGeom>
            <a:noFill/>
            <a:ln w="2857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335" name="接地"/>
            <p:cNvSpPr txBox="1"/>
            <p:nvPr/>
          </p:nvSpPr>
          <p:spPr>
            <a:xfrm>
              <a:off x="2531171" y="1518702"/>
              <a:ext cx="609661" cy="4445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4480" tIns="44480" rIns="44480" bIns="44480" numCol="1" anchor="t">
              <a:spAutoFit/>
            </a:bodyPr>
            <a:lstStyle>
              <a:lvl1pPr algn="l" defTabSz="457200">
                <a:defRPr sz="2000">
                  <a:uFill>
                    <a:solidFill>
                      <a:srgbClr val="000000"/>
                    </a:solidFill>
                  </a:uFill>
                  <a:latin typeface="宋体"/>
                  <a:ea typeface="宋体"/>
                  <a:cs typeface="宋体"/>
                  <a:sym typeface="宋体"/>
                </a:defRPr>
              </a:lvl1pPr>
            </a:lstStyle>
            <a:p>
              <a:pPr>
                <a:defRPr sz="2400"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r>
                <a:rPr sz="2000">
                  <a:latin typeface="宋体"/>
                  <a:ea typeface="宋体"/>
                  <a:cs typeface="宋体"/>
                  <a:sym typeface="宋体"/>
                </a:rPr>
                <a:t>接地</a:t>
              </a:r>
            </a:p>
          </p:txBody>
        </p:sp>
        <p:sp>
          <p:nvSpPr>
            <p:cNvPr id="336" name="线条"/>
            <p:cNvSpPr/>
            <p:nvPr/>
          </p:nvSpPr>
          <p:spPr>
            <a:xfrm>
              <a:off x="2133325" y="1591386"/>
              <a:ext cx="252480" cy="1"/>
            </a:xfrm>
            <a:prstGeom prst="line">
              <a:avLst/>
            </a:prstGeom>
            <a:noFill/>
            <a:ln w="28575" cap="flat">
              <a:solidFill>
                <a:srgbClr val="8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337" name="Cs"/>
            <p:cNvSpPr txBox="1"/>
            <p:nvPr/>
          </p:nvSpPr>
          <p:spPr>
            <a:xfrm>
              <a:off x="1735478" y="1193540"/>
              <a:ext cx="362143" cy="304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algn="l" defTabSz="457200">
                <a:defRPr sz="2000">
                  <a:uFill>
                    <a:solidFill>
                      <a:srgbClr val="000000"/>
                    </a:solidFill>
                  </a:uFill>
                  <a:latin typeface="Corbel"/>
                  <a:ea typeface="Corbel"/>
                  <a:cs typeface="Corbel"/>
                  <a:sym typeface="Corbel"/>
                </a:defRPr>
              </a:lvl1pPr>
            </a:lstStyle>
            <a:p>
              <a:pPr>
                <a:defRPr sz="1800"/>
              </a:pPr>
              <a:r>
                <a:rPr sz="2000"/>
                <a:t>Cs</a:t>
              </a:r>
            </a:p>
          </p:txBody>
        </p:sp>
        <p:sp>
          <p:nvSpPr>
            <p:cNvPr id="338" name="T"/>
            <p:cNvSpPr txBox="1"/>
            <p:nvPr/>
          </p:nvSpPr>
          <p:spPr>
            <a:xfrm>
              <a:off x="1771182" y="397846"/>
              <a:ext cx="362143" cy="304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algn="l" defTabSz="457200">
                <a:defRPr sz="2000">
                  <a:uFill>
                    <a:solidFill>
                      <a:srgbClr val="000000"/>
                    </a:solidFill>
                  </a:uFill>
                  <a:latin typeface="Corbel"/>
                  <a:ea typeface="Corbel"/>
                  <a:cs typeface="Corbel"/>
                  <a:sym typeface="Corbel"/>
                </a:defRPr>
              </a:lvl1pPr>
            </a:lstStyle>
            <a:p>
              <a:pPr>
                <a:defRPr sz="1800"/>
              </a:pPr>
              <a:r>
                <a:rPr sz="2000"/>
                <a:t>T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0" presetID="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>
                                        <p:cTn id="7" dur="500"/>
                                        <p:tgtEl>
                                          <p:spTgt spid="3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Class="entr" nodeType="afterEffect" presetSubtype="10" presetID="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>
                                        <p:cTn id="11" dur="500"/>
                                        <p:tgtEl>
                                          <p:spTgt spid="3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entr" nodeType="clickEffect" presetSubtype="10" presetID="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3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>
                                        <p:cTn id="16" dur="500"/>
                                        <p:tgtEl>
                                          <p:spTgt spid="3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10" presetID="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3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>
                                        <p:cTn id="21" dur="500"/>
                                        <p:tgtEl>
                                          <p:spTgt spid="3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Class="entr" nodeType="clickEffect" presetSubtype="10" presetID="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3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>
                                        <p:cTn id="26" dur="500"/>
                                        <p:tgtEl>
                                          <p:spTgt spid="3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316" grpId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MOS晶体管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09625">
              <a:defRPr sz="4240"/>
            </a:lvl1pPr>
          </a:lstStyle>
          <a:p>
            <a:pPr/>
            <a:r>
              <a:t>MOS晶体管</a:t>
            </a:r>
          </a:p>
        </p:txBody>
      </p:sp>
      <p:sp>
        <p:nvSpPr>
          <p:cNvPr id="342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43" name="金属氧化物半导体场效应管（英语：Metal-Oxide-Semiconductor Field-Effect Transistor, MOSFET）…"/>
          <p:cNvSpPr txBox="1"/>
          <p:nvPr/>
        </p:nvSpPr>
        <p:spPr>
          <a:xfrm>
            <a:off x="170852" y="1554846"/>
            <a:ext cx="12660838" cy="371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>
            <a:normAutofit fontScale="100000" lnSpcReduction="0"/>
          </a:bodyPr>
          <a:lstStyle/>
          <a:p>
            <a:pPr marL="558927" indent="-440055" algn="l" defTabSz="914400">
              <a:buClr>
                <a:srgbClr val="F0AD00"/>
              </a:buClr>
              <a:buSzPct val="80000"/>
              <a:buChar char="◼"/>
              <a:defRPr sz="3800">
                <a:uFill>
                  <a:solidFill>
                    <a:srgbClr val="000000"/>
                  </a:solidFill>
                </a:uFill>
                <a:latin typeface="Corbel"/>
                <a:ea typeface="Corbel"/>
                <a:cs typeface="Corbel"/>
                <a:sym typeface="Corbel"/>
              </a:defRPr>
            </a:pPr>
            <a:r>
              <a:rPr>
                <a:latin typeface="华文楷体"/>
                <a:ea typeface="华文楷体"/>
                <a:cs typeface="华文楷体"/>
                <a:sym typeface="华文楷体"/>
              </a:rPr>
              <a:t>金属氧化物半导体场效应管（英语：</a:t>
            </a:r>
            <a:r>
              <a:rPr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rPr>
              <a:t>M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etal-</a:t>
            </a:r>
            <a:r>
              <a:rPr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rPr>
              <a:t>O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xide-</a:t>
            </a:r>
            <a:r>
              <a:rPr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rPr>
              <a:t>S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emiconductor Field-Effect Transistor, </a:t>
            </a:r>
            <a:r>
              <a:rPr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rPr>
              <a:t>MOSFET</a:t>
            </a:r>
            <a:r>
              <a:rPr>
                <a:latin typeface="华文楷体"/>
                <a:ea typeface="华文楷体"/>
                <a:cs typeface="华文楷体"/>
                <a:sym typeface="华文楷体"/>
              </a:rPr>
              <a:t>）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1" marL="829491" indent="-372291" algn="l" defTabSz="914400">
              <a:spcBef>
                <a:spcPts val="600"/>
              </a:spcBef>
              <a:buClr>
                <a:srgbClr val="60B5CC"/>
              </a:buClr>
              <a:buSzPct val="90000"/>
              <a:buChar char="▪"/>
              <a:defRPr sz="3400">
                <a:uFill>
                  <a:solidFill>
                    <a:srgbClr val="000000"/>
                  </a:solidFill>
                </a:uFill>
                <a:latin typeface="Corbel"/>
                <a:ea typeface="Corbel"/>
                <a:cs typeface="Corbel"/>
                <a:sym typeface="Corbel"/>
              </a:defRPr>
            </a:pP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P</a:t>
            </a:r>
            <a:r>
              <a:rPr>
                <a:latin typeface="华文楷体"/>
                <a:ea typeface="华文楷体"/>
                <a:cs typeface="华文楷体"/>
                <a:sym typeface="华文楷体"/>
              </a:rPr>
              <a:t>型半导体衬底，制作两个高掺杂浓度的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rPr>
                <a:latin typeface="华文楷体"/>
                <a:ea typeface="华文楷体"/>
                <a:cs typeface="华文楷体"/>
                <a:sym typeface="华文楷体"/>
              </a:rPr>
              <a:t>型区：</a:t>
            </a:r>
            <a:r>
              <a:rPr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华文楷体"/>
                <a:ea typeface="华文楷体"/>
                <a:cs typeface="华文楷体"/>
                <a:sym typeface="华文楷体"/>
              </a:rPr>
              <a:t>源极</a:t>
            </a:r>
            <a:r>
              <a:rPr>
                <a:latin typeface="华文楷体"/>
                <a:ea typeface="华文楷体"/>
                <a:cs typeface="华文楷体"/>
                <a:sym typeface="华文楷体"/>
              </a:rPr>
              <a:t>（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Source</a:t>
            </a:r>
            <a:r>
              <a:rPr>
                <a:latin typeface="华文楷体"/>
                <a:ea typeface="华文楷体"/>
                <a:cs typeface="华文楷体"/>
                <a:sym typeface="华文楷体"/>
              </a:rPr>
              <a:t>）、</a:t>
            </a:r>
            <a:r>
              <a:rPr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华文楷体"/>
                <a:ea typeface="华文楷体"/>
                <a:cs typeface="华文楷体"/>
                <a:sym typeface="华文楷体"/>
              </a:rPr>
              <a:t>漏极</a:t>
            </a:r>
            <a:r>
              <a:rPr>
                <a:latin typeface="华文楷体"/>
                <a:ea typeface="华文楷体"/>
                <a:cs typeface="华文楷体"/>
                <a:sym typeface="华文楷体"/>
              </a:rPr>
              <a:t>（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Drain</a:t>
            </a:r>
            <a:r>
              <a:rPr>
                <a:latin typeface="华文楷体"/>
                <a:ea typeface="华文楷体"/>
                <a:cs typeface="华文楷体"/>
                <a:sym typeface="华文楷体"/>
              </a:rPr>
              <a:t>）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1" marL="829491" indent="-372291" algn="l" defTabSz="914400">
              <a:spcBef>
                <a:spcPts val="600"/>
              </a:spcBef>
              <a:buClr>
                <a:srgbClr val="60B5CC"/>
              </a:buClr>
              <a:buSzPct val="90000"/>
              <a:buChar char="▪"/>
              <a:defRPr sz="3400">
                <a:uFill>
                  <a:solidFill>
                    <a:srgbClr val="000000"/>
                  </a:solidFill>
                </a:uFill>
                <a:latin typeface="Corbel"/>
                <a:ea typeface="Corbel"/>
                <a:cs typeface="Corbel"/>
                <a:sym typeface="Corbel"/>
              </a:defRPr>
            </a:pPr>
            <a:r>
              <a:rPr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华文楷体"/>
                <a:ea typeface="华文楷体"/>
                <a:cs typeface="华文楷体"/>
                <a:sym typeface="华文楷体"/>
              </a:rPr>
              <a:t>栅极</a:t>
            </a:r>
            <a:r>
              <a:rPr>
                <a:latin typeface="华文楷体"/>
                <a:ea typeface="华文楷体"/>
                <a:cs typeface="华文楷体"/>
                <a:sym typeface="华文楷体"/>
              </a:rPr>
              <a:t>（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Gate</a:t>
            </a:r>
            <a:r>
              <a:rPr>
                <a:latin typeface="华文楷体"/>
                <a:ea typeface="华文楷体"/>
                <a:cs typeface="华文楷体"/>
                <a:sym typeface="华文楷体"/>
              </a:rPr>
              <a:t>）</a:t>
            </a:r>
          </a:p>
        </p:txBody>
      </p:sp>
      <p:pic>
        <p:nvPicPr>
          <p:cNvPr id="344" name="600px-Lateral_mosfet.svg.png" descr="600px-Lateral_mosfet.svg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70042" y="5877007"/>
            <a:ext cx="5085557" cy="3051336"/>
          </a:xfrm>
          <a:prstGeom prst="rect">
            <a:avLst/>
          </a:prstGeom>
          <a:ln w="12700">
            <a:miter lim="400000"/>
          </a:ln>
        </p:spPr>
      </p:pic>
      <p:pic>
        <p:nvPicPr>
          <p:cNvPr id="345" name="屏幕快照 2013-03-17 下午1.31.39.png" descr="屏幕快照 2013-03-17 下午1.31.39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833084" y="6119855"/>
            <a:ext cx="2000079" cy="2245487"/>
          </a:xfrm>
          <a:prstGeom prst="rect">
            <a:avLst/>
          </a:prstGeom>
          <a:ln w="12700">
            <a:miter lim="400000"/>
          </a:ln>
        </p:spPr>
      </p:pic>
      <p:sp>
        <p:nvSpPr>
          <p:cNvPr id="346" name="vGS=0，D-S不导通…"/>
          <p:cNvSpPr txBox="1"/>
          <p:nvPr/>
        </p:nvSpPr>
        <p:spPr>
          <a:xfrm>
            <a:off x="9324397" y="6604606"/>
            <a:ext cx="3595589" cy="1621523"/>
          </a:xfrm>
          <a:prstGeom prst="rect">
            <a:avLst/>
          </a:prstGeom>
          <a:solidFill>
            <a:srgbClr val="FFFFFF"/>
          </a:solidFill>
          <a:ln w="25400">
            <a:solidFill>
              <a:srgbClr val="6BB76D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>
            <a:spAutoFit/>
          </a:bodyPr>
          <a:lstStyle/>
          <a:p>
            <a:pPr algn="l" defTabSz="457200">
              <a:defRPr sz="2400">
                <a:uFill>
                  <a:solidFill>
                    <a:srgbClr val="000000"/>
                  </a:solidFill>
                </a:uFill>
                <a:latin typeface="Corbel"/>
                <a:ea typeface="Corbel"/>
                <a:cs typeface="Corbel"/>
                <a:sym typeface="Corbel"/>
              </a:defRPr>
            </a:pPr>
            <a:r>
              <a:rPr sz="280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</a:rPr>
              <a:t>v</a:t>
            </a:r>
            <a:r>
              <a:rPr baseline="-19571" sz="280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</a:rPr>
              <a:t>GS</a:t>
            </a:r>
            <a:r>
              <a:rPr sz="280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</a:rPr>
              <a:t>=0，D-S不导通</a:t>
            </a:r>
            <a:endParaRPr sz="2800">
              <a:solidFill>
                <a:srgbClr val="FF0000"/>
              </a:solidFill>
              <a:uFill>
                <a:solidFill>
                  <a:srgbClr val="FF0000"/>
                </a:solidFill>
              </a:uFill>
            </a:endParaRPr>
          </a:p>
          <a:p>
            <a:pPr algn="l" defTabSz="457200">
              <a:defRPr sz="2400">
                <a:uFill>
                  <a:solidFill>
                    <a:srgbClr val="000000"/>
                  </a:solidFill>
                </a:uFill>
                <a:latin typeface="Corbel"/>
                <a:ea typeface="Corbel"/>
                <a:cs typeface="Corbel"/>
                <a:sym typeface="Corbel"/>
              </a:defRPr>
            </a:pPr>
            <a:endParaRPr sz="2800">
              <a:solidFill>
                <a:srgbClr val="FF0000"/>
              </a:solidFill>
              <a:uFill>
                <a:solidFill>
                  <a:srgbClr val="FF0000"/>
                </a:solidFill>
              </a:uFill>
            </a:endParaRPr>
          </a:p>
          <a:p>
            <a:pPr algn="l" defTabSz="457200">
              <a:defRPr sz="2400">
                <a:uFill>
                  <a:solidFill>
                    <a:srgbClr val="000000"/>
                  </a:solidFill>
                </a:uFill>
                <a:latin typeface="Corbel"/>
                <a:ea typeface="Corbel"/>
                <a:cs typeface="Corbel"/>
                <a:sym typeface="Corbel"/>
              </a:defRPr>
            </a:pPr>
            <a:r>
              <a:rPr sz="280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</a:rPr>
              <a:t>v</a:t>
            </a:r>
            <a:r>
              <a:rPr baseline="-19571" sz="280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</a:rPr>
              <a:t>GS</a:t>
            </a:r>
            <a:r>
              <a:rPr sz="280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</a:rPr>
              <a:t>&gt;V</a:t>
            </a:r>
            <a:r>
              <a:rPr baseline="-19571" sz="280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</a:rPr>
              <a:t>GS(th)</a:t>
            </a:r>
            <a:r>
              <a:rPr sz="280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</a:rPr>
              <a:t>，D-S导通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一个DRAM存储单元的写、读、刷新操作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09625">
              <a:defRPr sz="4240"/>
            </a:lvl1pPr>
          </a:lstStyle>
          <a:p>
            <a:pPr/>
            <a:r>
              <a:t>一个DRAM存储单元的写、读、刷新操作</a:t>
            </a:r>
          </a:p>
        </p:txBody>
      </p:sp>
      <p:sp>
        <p:nvSpPr>
          <p:cNvPr id="349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354" name="成组"/>
          <p:cNvGrpSpPr/>
          <p:nvPr/>
        </p:nvGrpSpPr>
        <p:grpSpPr>
          <a:xfrm>
            <a:off x="1124488" y="1394453"/>
            <a:ext cx="10755824" cy="8296727"/>
            <a:chOff x="0" y="0"/>
            <a:chExt cx="10755823" cy="8296725"/>
          </a:xfrm>
        </p:grpSpPr>
        <p:pic>
          <p:nvPicPr>
            <p:cNvPr id="350" name="屏幕快照 2013-03-16 下午5.48.05.png" descr="屏幕快照 2013-03-16 下午5.48.05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-1" y="-1"/>
              <a:ext cx="5378953" cy="414836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51" name="屏幕快照 2013-03-16 下午5.46.17.png" descr="屏幕快照 2013-03-16 下午5.46.17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5291697" y="4148363"/>
              <a:ext cx="5431711" cy="414836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52" name="屏幕快照 2013-03-16 下午5.46.00.png" descr="屏幕快照 2013-03-16 下午5.46.00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52445" y="4148362"/>
              <a:ext cx="5252364" cy="414836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53" name="屏幕快照 2013-03-16 下午5.45.22.png" descr="屏幕快照 2013-03-16 下午5.45.22.png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5378951" y="-1"/>
              <a:ext cx="5376873" cy="414836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DRAM芯片的逻辑结构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09625">
              <a:defRPr sz="4240"/>
            </a:lvl1pPr>
          </a:lstStyle>
          <a:p>
            <a:pPr/>
            <a:r>
              <a:t>DRAM芯片的逻辑结构</a:t>
            </a:r>
          </a:p>
        </p:txBody>
      </p:sp>
      <p:sp>
        <p:nvSpPr>
          <p:cNvPr id="357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58" name="3a7" descr="3a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1810532"/>
            <a:ext cx="12856111" cy="635030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存储器模块条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09625">
              <a:defRPr sz="4240"/>
            </a:lvl1pPr>
          </a:lstStyle>
          <a:p>
            <a:pPr/>
            <a:r>
              <a:t>存储器模块条</a:t>
            </a:r>
          </a:p>
        </p:txBody>
      </p:sp>
      <p:sp>
        <p:nvSpPr>
          <p:cNvPr id="361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62" name="金士顿512DDR400内存.jpg" descr="金士顿512DDR400内存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2358823">
            <a:off x="-65144" y="2950784"/>
            <a:ext cx="12723489" cy="9542616"/>
          </a:xfrm>
          <a:prstGeom prst="rect">
            <a:avLst/>
          </a:prstGeom>
          <a:ln w="12700">
            <a:miter lim="400000"/>
          </a:ln>
        </p:spPr>
      </p:pic>
      <p:sp>
        <p:nvSpPr>
          <p:cNvPr id="363" name="存储器通常以插槽用模块条形式供应市场。这种模块条常称为内存条，它们是在一个条状形的小印制电路板上，用一定数量的存储器芯片，组成一个存储容量固定的存储模块。…"/>
          <p:cNvSpPr txBox="1"/>
          <p:nvPr/>
        </p:nvSpPr>
        <p:spPr>
          <a:xfrm>
            <a:off x="397244" y="1466499"/>
            <a:ext cx="12210312" cy="77348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>
            <a:normAutofit fontScale="100000" lnSpcReduction="0"/>
          </a:bodyPr>
          <a:lstStyle/>
          <a:p>
            <a:pPr marL="478916" indent="-360044" algn="l" defTabSz="914400">
              <a:lnSpc>
                <a:spcPct val="90000"/>
              </a:lnSpc>
              <a:buClr>
                <a:srgbClr val="F0AD00"/>
              </a:buClr>
              <a:buSzPct val="80000"/>
              <a:buChar char="◼"/>
              <a:defRPr sz="3200">
                <a:uFill>
                  <a:solidFill>
                    <a:srgbClr val="000000"/>
                  </a:solidFill>
                </a:uFill>
                <a:latin typeface="KaiTi"/>
                <a:ea typeface="KaiTi"/>
                <a:cs typeface="KaiTi"/>
                <a:sym typeface="KaiTi"/>
              </a:defRPr>
            </a:pPr>
            <a:r>
              <a:t>存储器通常以插槽用模块条形式供应市场。这种模块条常称为内存条，它们是在一个条状形的小印制电路板上，用一定数量的存储器芯片，组成一个存储容量固定的存储模块。</a:t>
            </a:r>
          </a:p>
          <a:p>
            <a:pPr marL="478916" indent="-360044" algn="l" defTabSz="914400">
              <a:lnSpc>
                <a:spcPct val="90000"/>
              </a:lnSpc>
              <a:buClr>
                <a:srgbClr val="F0AD00"/>
              </a:buClr>
              <a:buSzPct val="80000"/>
              <a:buChar char="◼"/>
              <a:defRPr sz="3200">
                <a:uFill>
                  <a:solidFill>
                    <a:srgbClr val="000000"/>
                  </a:solidFill>
                </a:uFill>
                <a:latin typeface="KaiTi"/>
                <a:ea typeface="KaiTi"/>
                <a:cs typeface="KaiTi"/>
                <a:sym typeface="KaiTi"/>
              </a:defRPr>
            </a:pPr>
            <a:r>
              <a:t>内存条有30脚、72脚、100脚、144脚、168脚等多种形式。</a:t>
            </a:r>
          </a:p>
          <a:p>
            <a:pPr lvl="1" marL="751114" indent="-293914" algn="l" defTabSz="914400">
              <a:lnSpc>
                <a:spcPct val="90000"/>
              </a:lnSpc>
              <a:spcBef>
                <a:spcPts val="500"/>
              </a:spcBef>
              <a:buClr>
                <a:srgbClr val="60B5CC"/>
              </a:buClr>
              <a:buSzPct val="90000"/>
              <a:buChar char="▪"/>
              <a:defRPr sz="3200">
                <a:uFill>
                  <a:solidFill>
                    <a:srgbClr val="000000"/>
                  </a:solidFill>
                </a:uFill>
                <a:latin typeface="KaiTi"/>
                <a:ea typeface="KaiTi"/>
                <a:cs typeface="KaiTi"/>
                <a:sym typeface="KaiTi"/>
              </a:defRPr>
            </a:pPr>
            <a:r>
              <a:t>30脚内存条设计成8位数据线，存储容量从256KB～32MB。</a:t>
            </a:r>
          </a:p>
          <a:p>
            <a:pPr lvl="1" marL="751114" indent="-293914" algn="l" defTabSz="914400">
              <a:lnSpc>
                <a:spcPct val="90000"/>
              </a:lnSpc>
              <a:spcBef>
                <a:spcPts val="500"/>
              </a:spcBef>
              <a:buClr>
                <a:srgbClr val="60B5CC"/>
              </a:buClr>
              <a:buSzPct val="90000"/>
              <a:buChar char="▪"/>
              <a:defRPr sz="3200">
                <a:uFill>
                  <a:solidFill>
                    <a:srgbClr val="000000"/>
                  </a:solidFill>
                </a:uFill>
                <a:latin typeface="KaiTi"/>
                <a:ea typeface="KaiTi"/>
                <a:cs typeface="KaiTi"/>
                <a:sym typeface="KaiTi"/>
              </a:defRPr>
            </a:pPr>
            <a:r>
              <a:t>72脚内存条设计成32位数据总线</a:t>
            </a:r>
          </a:p>
          <a:p>
            <a:pPr lvl="1" marL="751114" indent="-293914" algn="l" defTabSz="914400">
              <a:lnSpc>
                <a:spcPct val="90000"/>
              </a:lnSpc>
              <a:spcBef>
                <a:spcPts val="500"/>
              </a:spcBef>
              <a:buClr>
                <a:srgbClr val="60B5CC"/>
              </a:buClr>
              <a:buSzPct val="90000"/>
              <a:buChar char="▪"/>
              <a:defRPr sz="3200">
                <a:uFill>
                  <a:solidFill>
                    <a:srgbClr val="000000"/>
                  </a:solidFill>
                </a:uFill>
                <a:latin typeface="KaiTi"/>
                <a:ea typeface="KaiTi"/>
                <a:cs typeface="KaiTi"/>
                <a:sym typeface="KaiTi"/>
              </a:defRPr>
            </a:pPr>
            <a:r>
              <a:t>100脚以上内存条既用于32位数据总线又用于64位数据总线，存储容量从4MB～512MB。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存储器模块条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09625">
              <a:defRPr sz="4240"/>
            </a:lvl1pPr>
          </a:lstStyle>
          <a:p>
            <a:pPr/>
            <a:r>
              <a:t>存储器模块条</a:t>
            </a:r>
          </a:p>
        </p:txBody>
      </p:sp>
      <p:sp>
        <p:nvSpPr>
          <p:cNvPr id="366" name="同步动态随机存取内存（synchronous dynamic random access memory，简称SDRAM）是有一个同步接口的动态随机存取内存（dynamic random access memory，简称DRAM）。通常动态随机存取内存（DRAM）是有一个异步接口的，这样它可以随时响应控制输入的变化。而SDRAM有一个同步接口，在响应控制输入前会等待一个时钟信号，这样就能和计算机的系统总线同步。时钟被用来驱动一个有限状态机，对进入的指令进行流水线操作。这使得SDRAM与没有同步接口的异步DRAM(asynchronous DRAM)相比，可以有一个更复杂的操作模式。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92711" indent="-295236" defTabSz="479044">
              <a:spcBef>
                <a:spcPts val="2400"/>
              </a:spcBef>
              <a:defRPr sz="2132"/>
            </a:pPr>
            <a:r>
              <a:t>同步动态随机存取内存（synchronous dynamic random access memory，简称SDRAM）是有一个同步接口的动态随机存取内存（dynamic random access memory，简称DRAM）。通常动态随机存取内存（DRAM）是有一个异步接口的，这样它可以随时响应控制输入的变化。而SDRAM有一个同步接口，在响应控制输入前会等待一个时钟信号，这样就能和计算机的系统总线同步。时钟被用来驱动一个有限状态机，对进入的指令进行流水线操作。这使得SDRAM与没有同步接口的异步DRAM(asynchronous DRAM)相比，可以有一个更复杂的操作模式。</a:t>
            </a:r>
          </a:p>
          <a:p>
            <a:pPr marL="392711" indent="-295236" defTabSz="479044">
              <a:spcBef>
                <a:spcPts val="2400"/>
              </a:spcBef>
              <a:defRPr sz="2132"/>
            </a:pPr>
            <a:r>
              <a:t>双倍数据率同步动态随机存取存储器（英语：Double Data Rate Synchronous Dynamic Random Access Memory，简称DDR SDRAM）为具有双倍数据传输率之SDRAM，其数据传输速度为系统时钟频率之两倍，由于速度增加，其传输性能优于传统的SDRAM。</a:t>
            </a:r>
          </a:p>
          <a:p>
            <a:pPr marL="392711" indent="-295236" defTabSz="479044">
              <a:spcBef>
                <a:spcPts val="2400"/>
              </a:spcBef>
              <a:defRPr sz="2132"/>
            </a:pPr>
            <a:r>
              <a:t>第二代双倍数据率同步动态随机存取存储器（英语：Double-Data-Rate Two Synchronous Dynamic Random Access Memory，一般称为DDR2 SDRAM），提供了相较于DDR SDRAM更高的运行性能与更低的电压，是DDR SDRAM（双倍数据率同步动态随机存取存储器）的后继者。</a:t>
            </a:r>
          </a:p>
          <a:p>
            <a:pPr marL="392711" indent="-295236" defTabSz="479044">
              <a:spcBef>
                <a:spcPts val="2400"/>
              </a:spcBef>
              <a:defRPr sz="2132"/>
            </a:pPr>
            <a:r>
              <a:t>第三代双倍数据率同步动态随机存取存储器（Double-Data-Rate Three Synchronous Dynamic Random Access Memory，一般称为DDR3 SDRAM），提供了相较于DDR2 SDRAM更高的运行性能与更低的电压，是DDR2 SDRAM（四倍数据率同步动态随机存取存储器）的后继者（增加至八倍）。</a:t>
            </a:r>
          </a:p>
        </p:txBody>
      </p:sp>
      <p:sp>
        <p:nvSpPr>
          <p:cNvPr id="367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存储器模块条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09625">
              <a:defRPr sz="4240"/>
            </a:lvl1pPr>
          </a:lstStyle>
          <a:p>
            <a:pPr/>
            <a:r>
              <a:t>存储器模块条</a:t>
            </a:r>
          </a:p>
        </p:txBody>
      </p:sp>
      <p:sp>
        <p:nvSpPr>
          <p:cNvPr id="370" name="DDR 内存单面针脚数量为92个（双面184个），缺口左边为52个针脚， 缺口右边为40个针脚；…"/>
          <p:cNvSpPr txBox="1"/>
          <p:nvPr>
            <p:ph type="body" sz="half" idx="1"/>
          </p:nvPr>
        </p:nvSpPr>
        <p:spPr>
          <a:xfrm>
            <a:off x="427566" y="1683080"/>
            <a:ext cx="5818828" cy="7463500"/>
          </a:xfrm>
          <a:prstGeom prst="rect">
            <a:avLst/>
          </a:prstGeom>
        </p:spPr>
        <p:txBody>
          <a:bodyPr/>
          <a:lstStyle/>
          <a:p>
            <a:pPr marL="397501" indent="-298837" defTabSz="484886">
              <a:spcBef>
                <a:spcPts val="2400"/>
              </a:spcBef>
              <a:defRPr sz="3154"/>
            </a:pPr>
            <a:r>
              <a:t>DDR 内存单面针脚数量为92个（双面184个），缺口左边为52个针脚， 缺口右边为40个针脚；</a:t>
            </a:r>
          </a:p>
          <a:p>
            <a:pPr marL="397501" indent="-298837" defTabSz="484886">
              <a:spcBef>
                <a:spcPts val="2400"/>
              </a:spcBef>
              <a:defRPr sz="3154"/>
            </a:pPr>
            <a:r>
              <a:t>DDR2 内存单面针脚120个（双面240个），缺口左边为64个针脚，缺口右边为56个针脚；</a:t>
            </a:r>
          </a:p>
          <a:p>
            <a:pPr marL="397501" indent="-298837" defTabSz="484886">
              <a:spcBef>
                <a:spcPts val="2400"/>
              </a:spcBef>
              <a:defRPr sz="3154"/>
            </a:pPr>
            <a:r>
              <a:t>DDR3内存单面针脚也是120个（双面240个），缺口左边为72个针脚，缺口右边为48个针脚。</a:t>
            </a:r>
          </a:p>
        </p:txBody>
      </p:sp>
      <p:sp>
        <p:nvSpPr>
          <p:cNvPr id="371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72" name="Desktop_DDR_Memory_Comparison.svg.png" descr="Desktop_DDR_Memory_Comparison.svg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03026" y="1354328"/>
            <a:ext cx="6601774" cy="77386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外部存储器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09625">
              <a:defRPr sz="4240"/>
            </a:lvl1pPr>
          </a:lstStyle>
          <a:p>
            <a:pPr/>
            <a:r>
              <a:t>外部存储器</a:t>
            </a:r>
          </a:p>
        </p:txBody>
      </p:sp>
      <p:sp>
        <p:nvSpPr>
          <p:cNvPr id="375" name="磁盘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568928" indent="-450056">
              <a:buClr>
                <a:srgbClr val="60B5CC"/>
              </a:buClr>
              <a:defRPr sz="4500"/>
            </a:lvl1pPr>
          </a:lstStyle>
          <a:p>
            <a:pPr/>
            <a:r>
              <a:t>磁盘</a:t>
            </a:r>
          </a:p>
        </p:txBody>
      </p:sp>
      <p:sp>
        <p:nvSpPr>
          <p:cNvPr id="376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77" name="7a6" descr="7a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3739" y="3005544"/>
            <a:ext cx="12149667" cy="555273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磁盘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09625">
              <a:defRPr sz="4240"/>
            </a:lvl1pPr>
          </a:lstStyle>
          <a:p>
            <a:pPr/>
            <a:r>
              <a:t>磁盘</a:t>
            </a:r>
          </a:p>
        </p:txBody>
      </p:sp>
      <p:sp>
        <p:nvSpPr>
          <p:cNvPr id="380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81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17748" y="1564386"/>
            <a:ext cx="11819632" cy="76033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计算机内部有什么？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09625">
              <a:defRPr sz="4240"/>
            </a:lvl1pPr>
          </a:lstStyle>
          <a:p>
            <a:pPr/>
            <a:r>
              <a:t>计算机内部有什么？</a:t>
            </a:r>
          </a:p>
        </p:txBody>
      </p:sp>
      <p:sp>
        <p:nvSpPr>
          <p:cNvPr id="146" name="幻灯片编号"/>
          <p:cNvSpPr txBox="1"/>
          <p:nvPr>
            <p:ph type="sldNum" sz="quarter" idx="2"/>
          </p:nvPr>
        </p:nvSpPr>
        <p:spPr>
          <a:xfrm>
            <a:off x="12454416" y="9218083"/>
            <a:ext cx="241402" cy="381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47" name="computer.jpg" descr="computer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01201" y="2705364"/>
            <a:ext cx="7200901" cy="47879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磁盘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09625">
              <a:defRPr sz="4240"/>
            </a:lvl1pPr>
          </a:lstStyle>
          <a:p>
            <a:pPr/>
            <a:r>
              <a:t>磁盘</a:t>
            </a:r>
          </a:p>
        </p:txBody>
      </p:sp>
      <p:sp>
        <p:nvSpPr>
          <p:cNvPr id="384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85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3955" y="1689673"/>
            <a:ext cx="11856889" cy="70800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闪存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09625">
              <a:defRPr sz="4240"/>
            </a:lvl1pPr>
          </a:lstStyle>
          <a:p>
            <a:pPr/>
            <a:r>
              <a:t>闪存</a:t>
            </a:r>
          </a:p>
        </p:txBody>
      </p:sp>
      <p:sp>
        <p:nvSpPr>
          <p:cNvPr id="388" name="在EPROM存储元基础上发展起来的高密度非失易失性的读/写存储器。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spcBef>
                <a:spcPts val="2100"/>
              </a:spcBef>
              <a:defRPr sz="3200"/>
            </a:pPr>
            <a:r>
              <a:t>在EPROM存储元基础上发展起来的高密度非失易失性的读/写存储器。</a:t>
            </a:r>
          </a:p>
          <a:p>
            <a:pPr>
              <a:spcBef>
                <a:spcPts val="2100"/>
              </a:spcBef>
              <a:defRPr sz="3200"/>
            </a:pPr>
            <a:r>
              <a:t>高密度意味着它具有巨大比特数目的存储容量。</a:t>
            </a:r>
          </a:p>
          <a:p>
            <a:pPr>
              <a:spcBef>
                <a:spcPts val="2100"/>
              </a:spcBef>
              <a:defRPr sz="3200"/>
            </a:pPr>
            <a:r>
              <a:t>非易失性意味着存放的数据在没有电源的情况下可以长期保存。</a:t>
            </a:r>
          </a:p>
          <a:p>
            <a:pPr>
              <a:spcBef>
                <a:spcPts val="2100"/>
              </a:spcBef>
              <a:defRPr sz="3200"/>
            </a:pPr>
            <a:r>
              <a:t>既有RAM的优点，又有ROM的优点，称得上是存储技术划时代的进展。</a:t>
            </a:r>
          </a:p>
        </p:txBody>
      </p:sp>
      <p:sp>
        <p:nvSpPr>
          <p:cNvPr id="389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90" name="Hitachi-SSD400M.jpg" descr="Hitachi-SSD400M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402598" y="6143245"/>
            <a:ext cx="4117619" cy="2739652"/>
          </a:xfrm>
          <a:prstGeom prst="rect">
            <a:avLst/>
          </a:prstGeom>
          <a:ln w="12700">
            <a:miter lim="400000"/>
          </a:ln>
        </p:spPr>
      </p:pic>
      <p:pic>
        <p:nvPicPr>
          <p:cNvPr id="391" name="ceoL59ruuDGQ.jpg" descr="ceoL59ruuDGQ.jpg"/>
          <p:cNvPicPr>
            <a:picLocks noChangeAspect="1"/>
          </p:cNvPicPr>
          <p:nvPr/>
        </p:nvPicPr>
        <p:blipFill>
          <a:blip r:embed="rId3">
            <a:extLst/>
          </a:blip>
          <a:srcRect l="0" t="0" r="0" b="0"/>
          <a:stretch>
            <a:fillRect/>
          </a:stretch>
        </p:blipFill>
        <p:spPr>
          <a:xfrm>
            <a:off x="2440518" y="6143257"/>
            <a:ext cx="3647465" cy="273965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光盘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09625">
              <a:defRPr sz="4240"/>
            </a:lvl1pPr>
          </a:lstStyle>
          <a:p>
            <a:pPr/>
            <a:r>
              <a:t>光盘</a:t>
            </a:r>
          </a:p>
        </p:txBody>
      </p:sp>
      <p:sp>
        <p:nvSpPr>
          <p:cNvPr id="394" name="只读型光盘（CD-ROM）系统都基于一个共同原理，即光盘上的信息以坑点形式分布，有坑点表示为“1”，无坑点表示为“0”，一系列的坑点(存储元)形成信息记录道。…"/>
          <p:cNvSpPr txBox="1"/>
          <p:nvPr>
            <p:ph type="body" sz="half" idx="1"/>
          </p:nvPr>
        </p:nvSpPr>
        <p:spPr>
          <a:xfrm>
            <a:off x="427566" y="1683080"/>
            <a:ext cx="12149667" cy="4066526"/>
          </a:xfrm>
          <a:prstGeom prst="rect">
            <a:avLst/>
          </a:prstGeom>
        </p:spPr>
        <p:txBody>
          <a:bodyPr/>
          <a:lstStyle/>
          <a:p>
            <a:pPr marL="258615" indent="-194424" defTabSz="315468">
              <a:spcBef>
                <a:spcPts val="1600"/>
              </a:spcBef>
              <a:defRPr sz="2538"/>
            </a:pPr>
            <a:r>
              <a:t>只读型光盘（CD-ROM）系统都基于一个共同原理，即光盘上的信息以坑点形式分布，有坑点表示为“1”，无坑点表示为“0”，一系列的坑点(存储元)形成信息记录道。</a:t>
            </a:r>
          </a:p>
          <a:p>
            <a:pPr marL="258615" indent="-194424" defTabSz="315468">
              <a:spcBef>
                <a:spcPts val="1600"/>
              </a:spcBef>
              <a:defRPr sz="2538"/>
            </a:pPr>
            <a:r>
              <a:t>对数据存储用的CDROM光盘来讲，这种坑点分布作为数字“1”、“0”代码的写入或读出标志。为此必须采用激光作为光源，并采用良好的光学系统才能实现。</a:t>
            </a:r>
          </a:p>
          <a:p>
            <a:pPr marL="258615" indent="-194424" defTabSz="315468">
              <a:spcBef>
                <a:spcPts val="1600"/>
              </a:spcBef>
              <a:defRPr sz="2538"/>
            </a:pPr>
            <a:r>
              <a:t>光盘的记录信息以凹坑方式永久性存储。读出时，当激光束聚焦点照射在凹坑上时将发生衍射，反射率低；而聚焦点照射在凸面上时大部分光将返回。根据反射光的光强变化并进行光电转换，即可读出记录信息。</a:t>
            </a:r>
          </a:p>
        </p:txBody>
      </p:sp>
      <p:sp>
        <p:nvSpPr>
          <p:cNvPr id="395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96" name="7a12" descr="7a1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6530" y="5745998"/>
            <a:ext cx="12511740" cy="35843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光盘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09625">
              <a:defRPr sz="4240"/>
            </a:lvl1pPr>
          </a:lstStyle>
          <a:p>
            <a:pPr/>
            <a:r>
              <a:t>光盘</a:t>
            </a:r>
          </a:p>
        </p:txBody>
      </p:sp>
      <p:sp>
        <p:nvSpPr>
          <p:cNvPr id="399" name="信息记录的轨迹称为光道。光道上划分出一个个扇区，它是光盘的最小可寻址单位。扇区的结构如图所示。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信息记录的轨迹称为光道。光道上划分出一个个扇区，它是光盘的最小可寻址单位。扇区的结构如图所示。</a:t>
            </a:r>
          </a:p>
        </p:txBody>
      </p:sp>
      <p:sp>
        <p:nvSpPr>
          <p:cNvPr id="400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401" name="7a13" descr="7a1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7717" y="3955097"/>
            <a:ext cx="12318839" cy="317475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04" name="成组"/>
          <p:cNvGrpSpPr/>
          <p:nvPr/>
        </p:nvGrpSpPr>
        <p:grpSpPr>
          <a:xfrm>
            <a:off x="664951" y="5446861"/>
            <a:ext cx="3379576" cy="3731218"/>
            <a:chOff x="0" y="0"/>
            <a:chExt cx="3379575" cy="3731217"/>
          </a:xfrm>
        </p:grpSpPr>
        <p:sp>
          <p:nvSpPr>
            <p:cNvPr id="402" name="形状"/>
            <p:cNvSpPr/>
            <p:nvPr/>
          </p:nvSpPr>
          <p:spPr>
            <a:xfrm>
              <a:off x="0" y="0"/>
              <a:ext cx="3379576" cy="37312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929"/>
                  </a:moveTo>
                  <a:lnTo>
                    <a:pt x="3600" y="10929"/>
                  </a:lnTo>
                  <a:lnTo>
                    <a:pt x="7301" y="0"/>
                  </a:lnTo>
                  <a:lnTo>
                    <a:pt x="9000" y="10929"/>
                  </a:lnTo>
                  <a:lnTo>
                    <a:pt x="21600" y="10929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12707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AEF7AF"/>
                </a:gs>
                <a:gs pos="35000">
                  <a:srgbClr val="C6F8C7"/>
                </a:gs>
                <a:gs pos="100000">
                  <a:srgbClr val="E8FDE8"/>
                </a:gs>
              </a:gsLst>
              <a:lin ang="16200000" scaled="0"/>
            </a:gradFill>
            <a:ln w="12700" cap="flat">
              <a:solidFill>
                <a:srgbClr val="67B569"/>
              </a:solidFill>
              <a:prstDash val="solid"/>
              <a:round/>
            </a:ln>
            <a:effectLst>
              <a:outerShdw sx="100000" sy="100000" kx="0" ky="0" algn="b" rotWithShape="0" blurRad="50800" dist="25400" dir="5400000">
                <a:srgbClr val="000000">
                  <a:alpha val="38000"/>
                </a:srgbClr>
              </a:outerShdw>
            </a:effectLst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just" defTabSz="457200">
                <a:defRPr sz="2400">
                  <a:uFill>
                    <a:solidFill>
                      <a:srgbClr val="000000"/>
                    </a:solidFill>
                  </a:uFill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  <p:sp>
          <p:nvSpPr>
            <p:cNvPr id="403" name="同步区：2个全0，10个全1字节，标志扇区开始"/>
            <p:cNvSpPr txBox="1"/>
            <p:nvPr/>
          </p:nvSpPr>
          <p:spPr>
            <a:xfrm>
              <a:off x="0" y="2376190"/>
              <a:ext cx="3379576" cy="8666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65023" tIns="65023" rIns="65023" bIns="65023" numCol="1" anchor="ctr">
              <a:spAutoFit/>
            </a:bodyPr>
            <a:lstStyle>
              <a:lvl1pPr algn="just" defTabSz="457200">
                <a:defRPr sz="240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华文楷体"/>
                  <a:ea typeface="华文楷体"/>
                  <a:cs typeface="华文楷体"/>
                  <a:sym typeface="华文楷体"/>
                </a:defRPr>
              </a:lvl1pPr>
            </a:lstStyle>
            <a:p>
              <a:pPr>
                <a:defRPr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  <a:latin typeface="Corbel"/>
                  <a:ea typeface="Corbel"/>
                  <a:cs typeface="Corbel"/>
                  <a:sym typeface="Corbel"/>
                </a:defRPr>
              </a:pPr>
              <a:r>
                <a:rPr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华文楷体"/>
                  <a:ea typeface="华文楷体"/>
                  <a:cs typeface="华文楷体"/>
                  <a:sym typeface="华文楷体"/>
                </a:rPr>
                <a:t>同步区：2个全0，10个全1字节，标志扇区开始</a:t>
              </a:r>
            </a:p>
          </p:txBody>
        </p:sp>
      </p:grpSp>
      <p:grpSp>
        <p:nvGrpSpPr>
          <p:cNvPr id="407" name="成组"/>
          <p:cNvGrpSpPr/>
          <p:nvPr/>
        </p:nvGrpSpPr>
        <p:grpSpPr>
          <a:xfrm>
            <a:off x="4351761" y="5543196"/>
            <a:ext cx="3379576" cy="3634883"/>
            <a:chOff x="0" y="0"/>
            <a:chExt cx="3379575" cy="3634881"/>
          </a:xfrm>
        </p:grpSpPr>
        <p:sp>
          <p:nvSpPr>
            <p:cNvPr id="405" name="形状"/>
            <p:cNvSpPr/>
            <p:nvPr/>
          </p:nvSpPr>
          <p:spPr>
            <a:xfrm>
              <a:off x="0" y="0"/>
              <a:ext cx="3379576" cy="36348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646"/>
                  </a:moveTo>
                  <a:lnTo>
                    <a:pt x="3600" y="10646"/>
                  </a:lnTo>
                  <a:lnTo>
                    <a:pt x="7455" y="0"/>
                  </a:lnTo>
                  <a:lnTo>
                    <a:pt x="9000" y="10646"/>
                  </a:lnTo>
                  <a:lnTo>
                    <a:pt x="21600" y="10646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12471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AEF7AF"/>
                </a:gs>
                <a:gs pos="35000">
                  <a:srgbClr val="C6F8C7"/>
                </a:gs>
                <a:gs pos="100000">
                  <a:srgbClr val="E8FDE8"/>
                </a:gs>
              </a:gsLst>
              <a:lin ang="16200000" scaled="0"/>
            </a:gradFill>
            <a:ln w="12700" cap="flat">
              <a:solidFill>
                <a:srgbClr val="67B569"/>
              </a:solidFill>
              <a:prstDash val="solid"/>
              <a:round/>
            </a:ln>
            <a:effectLst>
              <a:outerShdw sx="100000" sy="100000" kx="0" ky="0" algn="b" rotWithShape="0" blurRad="50800" dist="25400" dir="5400000">
                <a:srgbClr val="000000">
                  <a:alpha val="38000"/>
                </a:srgbClr>
              </a:outerShdw>
            </a:effectLst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just" defTabSz="457200">
                <a:defRPr sz="240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  <p:sp>
          <p:nvSpPr>
            <p:cNvPr id="406" name="扇区标识：分（MN），秒（SC），分秒数（FR），模式控制（MD）"/>
            <p:cNvSpPr txBox="1"/>
            <p:nvPr/>
          </p:nvSpPr>
          <p:spPr>
            <a:xfrm>
              <a:off x="0" y="1809954"/>
              <a:ext cx="3379576" cy="18064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65023" tIns="65023" rIns="65023" bIns="65023" numCol="1" anchor="ctr">
              <a:spAutoFit/>
            </a:bodyPr>
            <a:lstStyle>
              <a:lvl1pPr algn="just" defTabSz="457200">
                <a:defRPr sz="240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Corbel"/>
                  <a:ea typeface="Corbel"/>
                  <a:cs typeface="Corbel"/>
                  <a:sym typeface="Corbel"/>
                </a:defRPr>
              </a:lvl1pPr>
            </a:lstStyle>
            <a:p>
              <a:pPr>
                <a:defRPr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defRPr>
              </a:pPr>
              <a:r>
                <a:rPr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</a:rPr>
                <a:t>扇区标识：分（MN），秒（SC），分秒数（FR），模式控制（MD）</a:t>
              </a:r>
            </a:p>
          </p:txBody>
        </p:sp>
      </p:grpSp>
      <p:sp>
        <p:nvSpPr>
          <p:cNvPr id="408" name="恒定线速度：每秒读出75个扇区"/>
          <p:cNvSpPr txBox="1"/>
          <p:nvPr/>
        </p:nvSpPr>
        <p:spPr>
          <a:xfrm>
            <a:off x="7390427" y="3429825"/>
            <a:ext cx="4444180" cy="5491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>
            <a:lvl1pPr algn="l" defTabSz="457200">
              <a:defRPr sz="240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orbel"/>
                <a:ea typeface="Corbel"/>
                <a:cs typeface="Corbel"/>
                <a:sym typeface="Corbel"/>
              </a:defRPr>
            </a:lvl1pPr>
          </a:lstStyle>
          <a:p>
            <a:pPr>
              <a:def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pPr>
            <a:r>
              <a:rPr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</a:rPr>
              <a:t>恒定线速度：每秒读出75个扇区</a:t>
            </a:r>
          </a:p>
        </p:txBody>
      </p:sp>
      <p:grpSp>
        <p:nvGrpSpPr>
          <p:cNvPr id="411" name="成组"/>
          <p:cNvGrpSpPr/>
          <p:nvPr/>
        </p:nvGrpSpPr>
        <p:grpSpPr>
          <a:xfrm>
            <a:off x="6582458" y="5148855"/>
            <a:ext cx="6094099" cy="4029224"/>
            <a:chOff x="0" y="0"/>
            <a:chExt cx="6094097" cy="4029222"/>
          </a:xfrm>
        </p:grpSpPr>
        <p:sp>
          <p:nvSpPr>
            <p:cNvPr id="409" name="形状"/>
            <p:cNvSpPr/>
            <p:nvPr/>
          </p:nvSpPr>
          <p:spPr>
            <a:xfrm>
              <a:off x="0" y="0"/>
              <a:ext cx="6094098" cy="40292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6793" y="11718"/>
                  </a:moveTo>
                  <a:lnTo>
                    <a:pt x="9261" y="11718"/>
                  </a:lnTo>
                  <a:lnTo>
                    <a:pt x="0" y="0"/>
                  </a:lnTo>
                  <a:lnTo>
                    <a:pt x="12963" y="11718"/>
                  </a:lnTo>
                  <a:lnTo>
                    <a:pt x="21600" y="11718"/>
                  </a:lnTo>
                  <a:lnTo>
                    <a:pt x="21600" y="21600"/>
                  </a:lnTo>
                  <a:lnTo>
                    <a:pt x="6793" y="21600"/>
                  </a:lnTo>
                  <a:lnTo>
                    <a:pt x="6793" y="13365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AEF7AF"/>
                </a:gs>
                <a:gs pos="35000">
                  <a:srgbClr val="C6F8C7"/>
                </a:gs>
                <a:gs pos="100000">
                  <a:srgbClr val="E8FDE8"/>
                </a:gs>
              </a:gsLst>
              <a:lin ang="16200000" scaled="0"/>
            </a:gradFill>
            <a:ln w="12700" cap="flat">
              <a:solidFill>
                <a:srgbClr val="67B569"/>
              </a:solidFill>
              <a:prstDash val="solid"/>
              <a:round/>
            </a:ln>
            <a:effectLst>
              <a:outerShdw sx="100000" sy="100000" kx="0" ky="0" algn="b" rotWithShape="0" blurRad="50800" dist="25400" dir="5400000">
                <a:srgbClr val="000000">
                  <a:alpha val="38000"/>
                </a:srgbClr>
              </a:outerShdw>
            </a:effectLst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just" defTabSz="457200">
                <a:defRPr sz="240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  <p:sp>
          <p:nvSpPr>
            <p:cNvPr id="410" name="模式控制：模式0—数据区、校验区全0；模式1—校验区为检测码、保留域、纠错码；模式2：校验区也存储数据"/>
            <p:cNvSpPr txBox="1"/>
            <p:nvPr/>
          </p:nvSpPr>
          <p:spPr>
            <a:xfrm>
              <a:off x="1916566" y="2204296"/>
              <a:ext cx="4177532" cy="18064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65023" tIns="65023" rIns="65023" bIns="65023" numCol="1" anchor="ctr">
              <a:spAutoFit/>
            </a:bodyPr>
            <a:lstStyle>
              <a:lvl1pPr algn="just" defTabSz="457200">
                <a:defRPr sz="240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Corbel"/>
                  <a:ea typeface="Corbel"/>
                  <a:cs typeface="Corbel"/>
                  <a:sym typeface="Corbel"/>
                </a:defRPr>
              </a:lvl1pPr>
            </a:lstStyle>
            <a:p>
              <a:pPr>
                <a:defRPr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defRPr>
              </a:pPr>
              <a:r>
                <a:rPr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</a:rPr>
                <a:t>模式控制：模式0—数据区、校验区全0；模式1—校验区为检测码、保留域、纠错码；模式2：校验区也存储数据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0" presetID="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>
                                        <p:cTn id="7" dur="500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Subtype="10" presetID="3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>
                                        <p:cTn id="12" dur="500"/>
                                        <p:tgtEl>
                                          <p:spTgt spid="4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10" presetID="3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>
                                        <p:cTn id="17" dur="500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nodeType="clickEffect" presetSubtype="10" presetID="3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>
                                        <p:cTn id="22" dur="500"/>
                                        <p:tgtEl>
                                          <p:spTgt spid="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04" grpId="1"/>
      <p:bldP build="whole" bldLvl="1" animBg="1" rev="0" advAuto="0" spid="408" grpId="3"/>
      <p:bldP build="whole" bldLvl="1" animBg="1" rev="0" advAuto="0" spid="411" grpId="4"/>
      <p:bldP build="whole" bldLvl="1" animBg="1" rev="0" advAuto="0" spid="407" grpId="2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磁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09625">
              <a:defRPr sz="4240"/>
            </a:lvl1pPr>
          </a:lstStyle>
          <a:p>
            <a:pPr/>
            <a:r>
              <a:t>磁带</a:t>
            </a:r>
          </a:p>
        </p:txBody>
      </p:sp>
      <p:sp>
        <p:nvSpPr>
          <p:cNvPr id="414" name="磁带机的记录原理与磁盘机基本相同，只是它的载磁体是一种带状塑料，叫做磁带。写入时可通过磁头把信息代码记录在磁带上。当记录有代码的磁带在磁头下移动时，就可在磁头线圈上感应出电动势，即读出信息代码。磁带存储设备由磁带机和磁带两部分组成，它通常用作为海量存储设备的数据备份。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1" marL="715844" indent="-258644">
              <a:spcBef>
                <a:spcPts val="2400"/>
              </a:spcBef>
              <a:buClr>
                <a:srgbClr val="60B5CC"/>
              </a:buClr>
              <a:defRPr sz="3300"/>
            </a:pPr>
            <a:r>
              <a:t>磁带机的记录原理与磁盘机基本相同，只是它的载磁体是一种带状塑料，叫做磁带。写入时可通过磁头把信息代码记录在磁带上。当记录有代码的磁带在磁头下移动时，就可在磁头线圈上感应出电动势，即读出信息代码。磁带存储设备由磁带机和磁带两部分组成，它通常用作为海量存储设备的数据备份。</a:t>
            </a:r>
          </a:p>
          <a:p>
            <a:pPr lvl="1" marL="715844" indent="-258644">
              <a:spcBef>
                <a:spcPts val="2400"/>
              </a:spcBef>
              <a:buClr>
                <a:srgbClr val="60B5CC"/>
              </a:buClr>
              <a:defRPr sz="3300"/>
            </a:pPr>
            <a:r>
              <a:t>磁带速度比磁盘速度慢，原因是磁带上的数据采用顺序访问方式，而磁盘则采用随机访问方式。</a:t>
            </a:r>
          </a:p>
        </p:txBody>
      </p:sp>
      <p:sp>
        <p:nvSpPr>
          <p:cNvPr id="415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416" name="2011062816484921.jpg" descr="2011062816484921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72185" y="5900913"/>
            <a:ext cx="5427804" cy="3669197"/>
          </a:xfrm>
          <a:prstGeom prst="rect">
            <a:avLst/>
          </a:prstGeom>
          <a:ln w="12700">
            <a:miter lim="400000"/>
          </a:ln>
        </p:spPr>
      </p:pic>
      <p:pic>
        <p:nvPicPr>
          <p:cNvPr id="417" name="cea0Tzc5dOBsU.jpg" descr="cea0Tzc5dOBsU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219279" y="5798502"/>
            <a:ext cx="5057423" cy="37930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磁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09625">
              <a:defRPr sz="4240"/>
            </a:lvl1pPr>
          </a:lstStyle>
          <a:p>
            <a:pPr/>
            <a:r>
              <a:t>磁带</a:t>
            </a:r>
          </a:p>
        </p:txBody>
      </p:sp>
      <p:sp>
        <p:nvSpPr>
          <p:cNvPr id="420" name="¼英寸磁带（QIC）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59187" indent="-270033" defTabSz="438150">
              <a:spcBef>
                <a:spcPts val="2200"/>
              </a:spcBef>
              <a:defRPr sz="2850"/>
            </a:pPr>
            <a:r>
              <a:t>¼英寸磁带（QIC）</a:t>
            </a:r>
          </a:p>
          <a:p>
            <a:pPr lvl="1" marL="554518" indent="-211618" defTabSz="438150">
              <a:spcBef>
                <a:spcPts val="2200"/>
              </a:spcBef>
              <a:defRPr sz="2550"/>
            </a:pPr>
            <a:r>
              <a:t>36-72条磁道，数据并行记录</a:t>
            </a:r>
          </a:p>
          <a:p>
            <a:pPr lvl="1" marL="554518" indent="-211618" defTabSz="438150">
              <a:spcBef>
                <a:spcPts val="2200"/>
              </a:spcBef>
              <a:defRPr sz="2550"/>
            </a:pPr>
            <a:r>
              <a:t>容量80MB~1.2GB</a:t>
            </a:r>
          </a:p>
          <a:p>
            <a:pPr marL="359187" indent="-270033" defTabSz="438150">
              <a:spcBef>
                <a:spcPts val="2200"/>
              </a:spcBef>
              <a:defRPr sz="2850"/>
            </a:pPr>
            <a:r>
              <a:t>数码音频磁带（DAT）</a:t>
            </a:r>
          </a:p>
          <a:p>
            <a:pPr lvl="1" marL="554518" indent="-211618" defTabSz="438150">
              <a:spcBef>
                <a:spcPts val="2200"/>
              </a:spcBef>
              <a:defRPr sz="2550"/>
            </a:pPr>
            <a:r>
              <a:t>旋转扫描</a:t>
            </a:r>
          </a:p>
          <a:p>
            <a:pPr lvl="1" marL="554518" indent="-211618" defTabSz="438150">
              <a:spcBef>
                <a:spcPts val="2200"/>
              </a:spcBef>
              <a:defRPr sz="2550"/>
            </a:pPr>
            <a:r>
              <a:t>容量12GB</a:t>
            </a:r>
          </a:p>
          <a:p>
            <a:pPr marL="359187" indent="-270033" defTabSz="438150">
              <a:spcBef>
                <a:spcPts val="2200"/>
              </a:spcBef>
              <a:defRPr sz="2850"/>
            </a:pPr>
            <a:r>
              <a:t>8mm磁带</a:t>
            </a:r>
          </a:p>
          <a:p>
            <a:pPr lvl="1" marL="554518" indent="-211618" defTabSz="438150">
              <a:spcBef>
                <a:spcPts val="2200"/>
              </a:spcBef>
              <a:defRPr sz="2550"/>
            </a:pPr>
            <a:r>
              <a:t>容量25GB</a:t>
            </a:r>
          </a:p>
          <a:p>
            <a:pPr marL="359187" indent="-270033" defTabSz="438150">
              <a:spcBef>
                <a:spcPts val="2200"/>
              </a:spcBef>
              <a:defRPr sz="2850"/>
            </a:pPr>
            <a:r>
              <a:t>数码线性磁带（DLT）</a:t>
            </a:r>
          </a:p>
          <a:p>
            <a:pPr lvl="1" marL="554518" indent="-211618" defTabSz="438150">
              <a:spcBef>
                <a:spcPts val="2200"/>
              </a:spcBef>
              <a:defRPr sz="2550"/>
            </a:pPr>
            <a:r>
              <a:t>容量最大35GB</a:t>
            </a:r>
          </a:p>
        </p:txBody>
      </p:sp>
      <p:sp>
        <p:nvSpPr>
          <p:cNvPr id="421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422" name="Magtape1.jpg" descr="Magtape1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857861" y="1189990"/>
            <a:ext cx="3625075" cy="4422592"/>
          </a:xfrm>
          <a:prstGeom prst="rect">
            <a:avLst/>
          </a:prstGeom>
          <a:ln w="12700">
            <a:miter lim="400000"/>
          </a:ln>
        </p:spPr>
      </p:pic>
      <p:pic>
        <p:nvPicPr>
          <p:cNvPr id="423" name="775px-Kaseta_magnetofonowa_ubt.jpeg" descr="775px-Kaseta_magnetofonowa_ubt.jpe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857861" y="6105736"/>
            <a:ext cx="3851982" cy="298217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处理器和存储器的制造技术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09625">
              <a:defRPr sz="4240"/>
            </a:lvl1pPr>
          </a:lstStyle>
          <a:p>
            <a:pPr/>
            <a:r>
              <a:t>处理器和存储器的制造技术</a:t>
            </a:r>
          </a:p>
        </p:txBody>
      </p:sp>
      <p:sp>
        <p:nvSpPr>
          <p:cNvPr id="426" name="晶体管：一种由电信号控制的简单开关…"/>
          <p:cNvSpPr txBox="1"/>
          <p:nvPr>
            <p:ph type="body" sz="half" idx="1"/>
          </p:nvPr>
        </p:nvSpPr>
        <p:spPr>
          <a:xfrm>
            <a:off x="427566" y="5428863"/>
            <a:ext cx="12149667" cy="3717717"/>
          </a:xfrm>
          <a:prstGeom prst="rect">
            <a:avLst/>
          </a:prstGeom>
        </p:spPr>
        <p:txBody>
          <a:bodyPr/>
          <a:lstStyle/>
          <a:p>
            <a:pPr>
              <a:defRPr sz="3200"/>
            </a:pPr>
            <a:r>
              <a:t>晶体管：一种由电信号控制的简单开关</a:t>
            </a:r>
          </a:p>
          <a:p>
            <a:pPr>
              <a:defRPr sz="3200"/>
            </a:pPr>
            <a:r>
              <a:t>集成电路：由成千上万晶体管组成的芯片</a:t>
            </a:r>
          </a:p>
          <a:p>
            <a:pPr>
              <a:defRPr sz="3200"/>
            </a:pPr>
            <a:r>
              <a:t>大规模集成电路：由数十万到数百万晶体管组成的电路</a:t>
            </a:r>
          </a:p>
        </p:txBody>
      </p:sp>
      <p:sp>
        <p:nvSpPr>
          <p:cNvPr id="427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428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2686" y="1509463"/>
            <a:ext cx="12277477" cy="271992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处理器和存储器的制造技术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09625">
              <a:defRPr sz="4240"/>
            </a:lvl1pPr>
          </a:lstStyle>
          <a:p>
            <a:pPr/>
            <a:r>
              <a:t>处理器和存储器的制造技术</a:t>
            </a:r>
          </a:p>
        </p:txBody>
      </p:sp>
      <p:sp>
        <p:nvSpPr>
          <p:cNvPr id="431" name="每隔3年DRAM的容量就增长到4倍，累计增长超过16000倍"/>
          <p:cNvSpPr txBox="1"/>
          <p:nvPr>
            <p:ph type="body" sz="quarter" idx="1"/>
          </p:nvPr>
        </p:nvSpPr>
        <p:spPr>
          <a:xfrm>
            <a:off x="427567" y="7469178"/>
            <a:ext cx="12149667" cy="657184"/>
          </a:xfrm>
          <a:prstGeom prst="rect">
            <a:avLst/>
          </a:prstGeom>
        </p:spPr>
        <p:txBody>
          <a:bodyPr/>
          <a:lstStyle>
            <a:lvl1pPr marL="397501" indent="-298837" defTabSz="484886">
              <a:spcBef>
                <a:spcPts val="2400"/>
              </a:spcBef>
              <a:defRPr sz="3154"/>
            </a:lvl1pPr>
          </a:lstStyle>
          <a:p>
            <a:pPr/>
            <a:r>
              <a:t>每隔3年DRAM的容量就增长到4倍，累计增长超过16000倍</a:t>
            </a:r>
          </a:p>
        </p:txBody>
      </p:sp>
      <p:sp>
        <p:nvSpPr>
          <p:cNvPr id="432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433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97094" y="1627238"/>
            <a:ext cx="10560746" cy="4816021"/>
          </a:xfrm>
          <a:prstGeom prst="rect">
            <a:avLst/>
          </a:prstGeom>
          <a:ln w="12700">
            <a:miter lim="400000"/>
          </a:ln>
        </p:spPr>
      </p:pic>
      <p:sp>
        <p:nvSpPr>
          <p:cNvPr id="434" name="单片DRAM容量随时间的增长"/>
          <p:cNvSpPr txBox="1"/>
          <p:nvPr/>
        </p:nvSpPr>
        <p:spPr>
          <a:xfrm>
            <a:off x="4174635" y="6256808"/>
            <a:ext cx="4881700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900">
                <a:latin typeface="KaiTi"/>
                <a:ea typeface="KaiTi"/>
                <a:cs typeface="KaiTi"/>
                <a:sym typeface="KaiTi"/>
              </a:defRPr>
            </a:lvl1pPr>
          </a:lstStyle>
          <a:p>
            <a:pPr/>
            <a:r>
              <a:t>单片DRAM容量随时间的增长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摩尔定律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09625">
              <a:defRPr sz="4240"/>
            </a:lvl1pPr>
          </a:lstStyle>
          <a:p>
            <a:pPr/>
            <a:r>
              <a:t>摩尔定律</a:t>
            </a:r>
          </a:p>
        </p:txBody>
      </p:sp>
      <p:sp>
        <p:nvSpPr>
          <p:cNvPr id="437" name="英特尔（Intel）创始人之一戈登·摩尔（Gordon Moore）提出；…"/>
          <p:cNvSpPr txBox="1"/>
          <p:nvPr>
            <p:ph type="body" sz="half" idx="1"/>
          </p:nvPr>
        </p:nvSpPr>
        <p:spPr>
          <a:xfrm>
            <a:off x="427566" y="1683080"/>
            <a:ext cx="12149667" cy="3114744"/>
          </a:xfrm>
          <a:prstGeom prst="rect">
            <a:avLst/>
          </a:prstGeom>
        </p:spPr>
        <p:txBody>
          <a:bodyPr/>
          <a:lstStyle/>
          <a:p>
            <a:pPr marL="359187" indent="-270033" defTabSz="438150">
              <a:lnSpc>
                <a:spcPct val="120000"/>
              </a:lnSpc>
              <a:spcBef>
                <a:spcPts val="1600"/>
              </a:spcBef>
              <a:defRPr sz="2850"/>
            </a:pPr>
            <a:r>
              <a:t>英特尔（Intel）创始人之一戈登·摩尔（Gordon Moore）提出；</a:t>
            </a:r>
          </a:p>
          <a:p>
            <a:pPr marL="359187" indent="-270033" defTabSz="438150">
              <a:lnSpc>
                <a:spcPct val="120000"/>
              </a:lnSpc>
              <a:spcBef>
                <a:spcPts val="1600"/>
              </a:spcBef>
              <a:defRPr sz="2850"/>
            </a:pPr>
            <a:r>
              <a:t>当价格不变时，集成电路上可容纳的电晶体数目，约每隔24个月（现在普遍流行的说法是“每18个月增加一倍”）便会增加一倍，性能也将提升一倍；或者说，每一美元所能买到的电脑性能，将每隔18个月翻两倍以上。</a:t>
            </a:r>
          </a:p>
        </p:txBody>
      </p:sp>
      <p:sp>
        <p:nvSpPr>
          <p:cNvPr id="438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439" name="Transistor_Count_and_Moore's_Law.png" descr="Transistor_Count_and_Moore's_Law.png"/>
          <p:cNvPicPr>
            <a:picLocks noChangeAspect="1"/>
          </p:cNvPicPr>
          <p:nvPr/>
        </p:nvPicPr>
        <p:blipFill>
          <a:blip r:embed="rId2">
            <a:extLst/>
          </a:blip>
          <a:srcRect l="0" t="10742" r="0" b="11360"/>
          <a:stretch>
            <a:fillRect/>
          </a:stretch>
        </p:blipFill>
        <p:spPr>
          <a:xfrm>
            <a:off x="2557396" y="4340104"/>
            <a:ext cx="7653652" cy="535423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如何评价计算机的性能？"/>
          <p:cNvSpPr txBox="1"/>
          <p:nvPr>
            <p:ph type="title"/>
          </p:nvPr>
        </p:nvSpPr>
        <p:spPr>
          <a:xfrm>
            <a:off x="2212119" y="3966603"/>
            <a:ext cx="8580562" cy="859169"/>
          </a:xfrm>
          <a:prstGeom prst="rect">
            <a:avLst/>
          </a:prstGeom>
        </p:spPr>
        <p:txBody>
          <a:bodyPr/>
          <a:lstStyle>
            <a:lvl1pPr defTabSz="309625">
              <a:defRPr sz="4240"/>
            </a:lvl1pPr>
          </a:lstStyle>
          <a:p>
            <a:pPr/>
            <a:r>
              <a:t>如何评价计算机的性能？</a:t>
            </a:r>
          </a:p>
        </p:txBody>
      </p:sp>
      <p:sp>
        <p:nvSpPr>
          <p:cNvPr id="442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Datapath: 完成算术和逻辑运算,通常包括其中的寄存器；…"/>
          <p:cNvSpPr txBox="1"/>
          <p:nvPr>
            <p:ph type="body" sz="half" idx="1"/>
          </p:nvPr>
        </p:nvSpPr>
        <p:spPr>
          <a:xfrm>
            <a:off x="6972961" y="1683080"/>
            <a:ext cx="5604273" cy="7463500"/>
          </a:xfrm>
          <a:prstGeom prst="rect">
            <a:avLst/>
          </a:prstGeom>
        </p:spPr>
        <p:txBody>
          <a:bodyPr/>
          <a:lstStyle/>
          <a:p>
            <a:pPr marL="409405" indent="-294099" defTabSz="443484">
              <a:spcBef>
                <a:spcPts val="1100"/>
              </a:spcBef>
              <a:defRPr sz="3104">
                <a:latin typeface="华文楷体"/>
                <a:ea typeface="华文楷体"/>
                <a:cs typeface="华文楷体"/>
                <a:sym typeface="华文楷体"/>
              </a:defRPr>
            </a:pPr>
            <a:r>
              <a:rPr>
                <a:solidFill>
                  <a:srgbClr val="FF26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Datapath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: </a:t>
            </a:r>
            <a:r>
              <a:t>完成算术和逻辑运算,通常包括其中的寄存器；</a:t>
            </a:r>
          </a:p>
          <a:p>
            <a:pPr marL="409405" indent="-294099" defTabSz="443484">
              <a:spcBef>
                <a:spcPts val="1100"/>
              </a:spcBef>
              <a:defRPr sz="3104">
                <a:latin typeface="华文楷体"/>
                <a:ea typeface="华文楷体"/>
                <a:cs typeface="华文楷体"/>
                <a:sym typeface="华文楷体"/>
              </a:defRPr>
            </a:pPr>
            <a:r>
              <a:rPr>
                <a:solidFill>
                  <a:srgbClr val="FF26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Control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: CPU</a:t>
            </a:r>
            <a:r>
              <a:t>的组成部分，它根据程序指令来指挥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datapath，</a:t>
            </a:r>
            <a:r>
              <a:t> 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memory</a:t>
            </a:r>
            <a:r>
              <a:t>以及 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I/O</a:t>
            </a:r>
            <a:r>
              <a:t>运行,共同完成程序功能。</a:t>
            </a:r>
          </a:p>
          <a:p>
            <a:pPr marL="409405" indent="-294099" defTabSz="443484">
              <a:spcBef>
                <a:spcPts val="1100"/>
              </a:spcBef>
              <a:defRPr sz="3104">
                <a:latin typeface="华文楷体"/>
                <a:ea typeface="华文楷体"/>
                <a:cs typeface="华文楷体"/>
                <a:sym typeface="华文楷体"/>
              </a:defRPr>
            </a:pPr>
            <a:r>
              <a:rPr>
                <a:solidFill>
                  <a:srgbClr val="FF26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Memory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: </a:t>
            </a:r>
            <a:r>
              <a:t>存放运行时程序及其所需要的数据的场所。</a:t>
            </a:r>
            <a:endParaRPr sz="1164">
              <a:latin typeface="Times"/>
              <a:ea typeface="Times"/>
              <a:cs typeface="Times"/>
              <a:sym typeface="Times"/>
            </a:endParaRPr>
          </a:p>
          <a:p>
            <a:pPr marL="409405" indent="-294099" defTabSz="443484">
              <a:spcBef>
                <a:spcPts val="1100"/>
              </a:spcBef>
              <a:defRPr sz="3104">
                <a:latin typeface="华文楷体"/>
                <a:ea typeface="华文楷体"/>
                <a:cs typeface="华文楷体"/>
                <a:sym typeface="华文楷体"/>
              </a:defRPr>
            </a:pPr>
            <a:r>
              <a:rPr>
                <a:solidFill>
                  <a:srgbClr val="FF26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Input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: </a:t>
            </a:r>
            <a:r>
              <a:t>信息进入计算机的设备，如键盘、鼠标等。</a:t>
            </a:r>
            <a:endParaRPr sz="1164">
              <a:latin typeface="Times"/>
              <a:ea typeface="Times"/>
              <a:cs typeface="Times"/>
              <a:sym typeface="Times"/>
            </a:endParaRPr>
          </a:p>
          <a:p>
            <a:pPr marL="409405" indent="-294099" defTabSz="443484">
              <a:spcBef>
                <a:spcPts val="1100"/>
              </a:spcBef>
              <a:defRPr sz="3104">
                <a:latin typeface="华文楷体"/>
                <a:ea typeface="华文楷体"/>
                <a:cs typeface="华文楷体"/>
                <a:sym typeface="华文楷体"/>
              </a:defRPr>
            </a:pPr>
            <a:r>
              <a:rPr>
                <a:solidFill>
                  <a:srgbClr val="FF26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Output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: </a:t>
            </a:r>
            <a:r>
              <a:t>将计算结果展示给用户的设备，如显示器、磁盘、打印机、喇叭等。</a:t>
            </a:r>
            <a:endParaRPr sz="1164"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150" name="幻灯片编号"/>
          <p:cNvSpPr txBox="1"/>
          <p:nvPr>
            <p:ph type="sldNum" sz="quarter" idx="2"/>
          </p:nvPr>
        </p:nvSpPr>
        <p:spPr>
          <a:xfrm>
            <a:off x="12454416" y="9218083"/>
            <a:ext cx="241402" cy="381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51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9882" y="2644993"/>
            <a:ext cx="6561899" cy="5073653"/>
          </a:xfrm>
          <a:prstGeom prst="rect">
            <a:avLst/>
          </a:prstGeom>
          <a:ln w="12700">
            <a:miter lim="400000"/>
          </a:ln>
        </p:spPr>
      </p:pic>
      <p:sp>
        <p:nvSpPr>
          <p:cNvPr id="152" name="计算机组成部件"/>
          <p:cNvSpPr txBox="1"/>
          <p:nvPr/>
        </p:nvSpPr>
        <p:spPr>
          <a:xfrm>
            <a:off x="427566" y="444500"/>
            <a:ext cx="11099801" cy="8591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 defTabSz="309625">
              <a:defRPr sz="4240">
                <a:solidFill>
                  <a:schemeClr val="accent1"/>
                </a:solidFill>
                <a:latin typeface="KaiTi"/>
                <a:ea typeface="KaiTi"/>
                <a:cs typeface="KaiTi"/>
                <a:sym typeface="KaiTi"/>
              </a:defRPr>
            </a:lvl1pPr>
          </a:lstStyle>
          <a:p>
            <a:pPr/>
            <a:r>
              <a:t>计算机组成部件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吞吐率和响应时间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09625">
              <a:defRPr sz="4240"/>
            </a:lvl1pPr>
          </a:lstStyle>
          <a:p>
            <a:pPr/>
            <a:r>
              <a:t>吞吐率和响应时间</a:t>
            </a:r>
          </a:p>
        </p:txBody>
      </p:sp>
      <p:sp>
        <p:nvSpPr>
          <p:cNvPr id="445" name="响应时间（response time）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54971" indent="-342042" defTabSz="554990">
              <a:spcBef>
                <a:spcPts val="2800"/>
              </a:spcBef>
              <a:defRPr sz="3609"/>
            </a:pPr>
            <a:r>
              <a:t>响应时间（response time）</a:t>
            </a:r>
          </a:p>
          <a:p>
            <a:pPr lvl="1" marL="757380" indent="-323040" defTabSz="554990">
              <a:spcBef>
                <a:spcPts val="2800"/>
              </a:spcBef>
              <a:defRPr sz="3230"/>
            </a:pPr>
            <a:r>
              <a:t>也叫执行时间，计算机完成某项任务所需要的总时间，包括硬盘访问、内存访问、I/O活动、操纵系统开销和CPU执行时间等。</a:t>
            </a:r>
          </a:p>
          <a:p>
            <a:pPr lvl="1" marL="757380" indent="-323040" defTabSz="554990">
              <a:spcBef>
                <a:spcPts val="2800"/>
              </a:spcBef>
              <a:defRPr sz="3230"/>
            </a:pPr>
            <a:r>
              <a:t>the time between the start and the completion of a task</a:t>
            </a:r>
          </a:p>
          <a:p>
            <a:pPr marL="454971" indent="-342042" defTabSz="554990">
              <a:spcBef>
                <a:spcPts val="2800"/>
              </a:spcBef>
              <a:defRPr sz="3609"/>
            </a:pPr>
            <a:r>
              <a:t>吞吐率（throughput）</a:t>
            </a:r>
          </a:p>
          <a:p>
            <a:pPr lvl="1" marL="757380" indent="-323040" defTabSz="554990">
              <a:spcBef>
                <a:spcPts val="2800"/>
              </a:spcBef>
              <a:defRPr sz="3230"/>
            </a:pPr>
            <a:r>
              <a:t>也叫带宽，表示单位时间内完成的任务数量。</a:t>
            </a:r>
          </a:p>
          <a:p>
            <a:pPr lvl="1" marL="757380" indent="-323040" defTabSz="554990">
              <a:spcBef>
                <a:spcPts val="2800"/>
              </a:spcBef>
              <a:defRPr sz="3230"/>
            </a:pPr>
            <a:r>
              <a:t>the total amount of work done in a given time</a:t>
            </a:r>
          </a:p>
          <a:p>
            <a:pPr marL="454971" indent="-342042" defTabSz="554990">
              <a:spcBef>
                <a:spcPts val="2800"/>
              </a:spcBef>
              <a:defRPr sz="3609"/>
            </a:pPr>
            <a:r>
              <a:t>响应时间和吞吐率相互影响</a:t>
            </a:r>
          </a:p>
        </p:txBody>
      </p:sp>
      <p:sp>
        <p:nvSpPr>
          <p:cNvPr id="446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吞吐率和响应时间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09625">
              <a:defRPr sz="4240"/>
            </a:lvl1pPr>
          </a:lstStyle>
          <a:p>
            <a:pPr/>
            <a:r>
              <a:t>吞吐率和响应时间</a:t>
            </a:r>
          </a:p>
        </p:txBody>
      </p:sp>
      <p:sp>
        <p:nvSpPr>
          <p:cNvPr id="449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50" name="To maximize performance, need to minimize execution time"/>
          <p:cNvSpPr txBox="1"/>
          <p:nvPr/>
        </p:nvSpPr>
        <p:spPr>
          <a:xfrm>
            <a:off x="650239" y="1696278"/>
            <a:ext cx="11921068" cy="10182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6124" tIns="36124" rIns="36124" bIns="36124">
            <a:normAutofit fontScale="100000" lnSpcReduction="0"/>
          </a:bodyPr>
          <a:lstStyle/>
          <a:p>
            <a:pPr marL="407062" indent="-407062" algn="l" defTabSz="914400">
              <a:lnSpc>
                <a:spcPct val="90000"/>
              </a:lnSpc>
              <a:spcBef>
                <a:spcPts val="1800"/>
              </a:spcBef>
              <a:buClr>
                <a:srgbClr val="FC0128"/>
              </a:buClr>
              <a:buSzPct val="75000"/>
              <a:buChar char="❑"/>
              <a:defRPr sz="34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t>To maximize performance, need to </a:t>
            </a:r>
            <a:r>
              <a:rPr>
                <a:solidFill>
                  <a:srgbClr val="FC0128"/>
                </a:solidFill>
                <a:uFill>
                  <a:solidFill>
                    <a:srgbClr val="FC0128"/>
                  </a:solidFill>
                </a:uFill>
              </a:rPr>
              <a:t>minimize</a:t>
            </a:r>
            <a:r>
              <a:t> execution time</a:t>
            </a:r>
          </a:p>
        </p:txBody>
      </p:sp>
      <p:sp>
        <p:nvSpPr>
          <p:cNvPr id="451" name="性能X = 1 / 执行时间X"/>
          <p:cNvSpPr txBox="1"/>
          <p:nvPr/>
        </p:nvSpPr>
        <p:spPr>
          <a:xfrm>
            <a:off x="541866" y="3321878"/>
            <a:ext cx="11595948" cy="6844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6124" tIns="36124" rIns="36124" bIns="36124">
            <a:spAutoFit/>
          </a:bodyPr>
          <a:lstStyle/>
          <a:p>
            <a:pPr marL="287338" indent="-287338" defTabSz="914400">
              <a:lnSpc>
                <a:spcPct val="90000"/>
              </a:lnSpc>
              <a:spcBef>
                <a:spcPts val="1800"/>
              </a:spcBef>
              <a:defRPr sz="2400">
                <a:solidFill>
                  <a:srgbClr val="FC0128"/>
                </a:solidFill>
                <a:uFill>
                  <a:solidFill>
                    <a:srgbClr val="FC0128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sz="34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性能</a:t>
            </a:r>
            <a:r>
              <a:rPr baseline="-19411" sz="34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X</a:t>
            </a:r>
            <a:r>
              <a:rPr sz="34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= 1 / 执行时间</a:t>
            </a:r>
            <a:r>
              <a:rPr baseline="-19411" sz="34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X</a:t>
            </a:r>
          </a:p>
        </p:txBody>
      </p:sp>
      <p:sp>
        <p:nvSpPr>
          <p:cNvPr id="452" name="If X is n times faster than Y, then"/>
          <p:cNvSpPr txBox="1"/>
          <p:nvPr/>
        </p:nvSpPr>
        <p:spPr>
          <a:xfrm>
            <a:off x="433493" y="4513984"/>
            <a:ext cx="11595948" cy="5534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6124" tIns="36124" rIns="36124" bIns="36124">
            <a:spAutoFit/>
          </a:bodyPr>
          <a:lstStyle/>
          <a:p>
            <a:pPr lvl="1" marL="246062" indent="249237" algn="l" defTabSz="914400">
              <a:lnSpc>
                <a:spcPct val="85000"/>
              </a:lnSpc>
              <a:spcBef>
                <a:spcPts val="1100"/>
              </a:spcBef>
              <a:defRPr sz="3400">
                <a:solidFill>
                  <a:srgbClr val="FC0128"/>
                </a:solidFill>
                <a:uFill>
                  <a:solidFill>
                    <a:srgbClr val="FC0128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If X is n times faster than Y, then</a:t>
            </a:r>
          </a:p>
        </p:txBody>
      </p:sp>
      <p:grpSp>
        <p:nvGrpSpPr>
          <p:cNvPr id="456" name="成组"/>
          <p:cNvGrpSpPr/>
          <p:nvPr/>
        </p:nvGrpSpPr>
        <p:grpSpPr>
          <a:xfrm>
            <a:off x="433493" y="5706091"/>
            <a:ext cx="11704321" cy="1357490"/>
            <a:chOff x="0" y="0"/>
            <a:chExt cx="11704320" cy="1357489"/>
          </a:xfrm>
        </p:grpSpPr>
        <p:sp>
          <p:nvSpPr>
            <p:cNvPr id="453" name="性能X                 执行时间Y"/>
            <p:cNvSpPr txBox="1"/>
            <p:nvPr/>
          </p:nvSpPr>
          <p:spPr>
            <a:xfrm>
              <a:off x="0" y="0"/>
              <a:ext cx="11595948" cy="7072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6124" tIns="36124" rIns="36124" bIns="36124" numCol="1" anchor="t">
              <a:spAutoFit/>
            </a:bodyPr>
            <a:lstStyle/>
            <a:p>
              <a:pPr marL="287338" indent="-287338" defTabSz="914400">
                <a:lnSpc>
                  <a:spcPct val="90000"/>
                </a:lnSpc>
                <a:spcBef>
                  <a:spcPts val="1800"/>
                </a:spcBef>
                <a:defRPr sz="2400">
                  <a:solidFill>
                    <a:srgbClr val="FC0128"/>
                  </a:solidFill>
                  <a:uFill>
                    <a:solidFill>
                      <a:srgbClr val="FC0128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r>
                <a:t>       </a:t>
              </a:r>
              <a:r>
                <a:rPr sz="3600">
                  <a:solidFill>
                    <a:srgbClr val="000000"/>
                  </a:solidFill>
                </a:rPr>
                <a:t>性能</a:t>
              </a:r>
              <a:r>
                <a:rPr baseline="-19411" sz="3400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rPr>
                <a:t>X</a:t>
              </a:r>
              <a:r>
                <a:rPr sz="3400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rPr>
                <a:t>                 执行时间</a:t>
              </a:r>
              <a:r>
                <a:rPr baseline="-19411" sz="3400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rPr>
                <a:t>Y </a:t>
              </a:r>
            </a:p>
          </p:txBody>
        </p:sp>
        <p:sp>
          <p:nvSpPr>
            <p:cNvPr id="454" name="--------------------   =    ---------------------  = n"/>
            <p:cNvSpPr txBox="1"/>
            <p:nvPr/>
          </p:nvSpPr>
          <p:spPr>
            <a:xfrm>
              <a:off x="108373" y="325120"/>
              <a:ext cx="11595948" cy="5534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6124" tIns="36124" rIns="36124" bIns="36124" numCol="1" anchor="t">
              <a:spAutoFit/>
            </a:bodyPr>
            <a:lstStyle>
              <a:lvl1pPr marL="287338" indent="-287338" defTabSz="914400">
                <a:lnSpc>
                  <a:spcPct val="90000"/>
                </a:lnSpc>
                <a:spcBef>
                  <a:spcPts val="1800"/>
                </a:spcBef>
                <a:defRPr sz="3400">
                  <a:uFill>
                    <a:solidFill>
                      <a:srgbClr val="000000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>
                <a:defRPr>
                  <a:solidFill>
                    <a:srgbClr val="FC0128"/>
                  </a:solidFill>
                  <a:uFill>
                    <a:solidFill>
                      <a:srgbClr val="FC0128"/>
                    </a:solidFill>
                  </a:uFill>
                </a:defRPr>
              </a:pPr>
              <a:r>
                <a:rPr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rPr>
                <a:t>    --------------------   =    ---------------------  = n</a:t>
              </a:r>
            </a:p>
          </p:txBody>
        </p:sp>
        <p:sp>
          <p:nvSpPr>
            <p:cNvPr id="455" name="性能Y                执行时间X"/>
            <p:cNvSpPr txBox="1"/>
            <p:nvPr/>
          </p:nvSpPr>
          <p:spPr>
            <a:xfrm>
              <a:off x="0" y="650240"/>
              <a:ext cx="11595948" cy="7072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6124" tIns="36124" rIns="36124" bIns="36124" numCol="1" anchor="t">
              <a:spAutoFit/>
            </a:bodyPr>
            <a:lstStyle/>
            <a:p>
              <a:pPr marL="287338" indent="-287338" defTabSz="914400">
                <a:lnSpc>
                  <a:spcPct val="90000"/>
                </a:lnSpc>
                <a:spcBef>
                  <a:spcPts val="1800"/>
                </a:spcBef>
                <a:defRPr sz="2400">
                  <a:solidFill>
                    <a:srgbClr val="FC0128"/>
                  </a:solidFill>
                  <a:uFill>
                    <a:solidFill>
                      <a:srgbClr val="FC0128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r>
                <a:t>        </a:t>
              </a:r>
              <a:r>
                <a:rPr sz="3600">
                  <a:solidFill>
                    <a:srgbClr val="000000"/>
                  </a:solidFill>
                </a:rPr>
                <a:t>性能</a:t>
              </a:r>
              <a:r>
                <a:rPr baseline="-19411" sz="3400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rPr>
                <a:t>Y</a:t>
              </a:r>
              <a:r>
                <a:rPr sz="3400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rPr>
                <a:t>                执行时间</a:t>
              </a:r>
              <a:r>
                <a:rPr baseline="-19411" sz="3400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rPr>
                <a:t>X </a:t>
              </a:r>
            </a:p>
          </p:txBody>
        </p:sp>
      </p:grpSp>
      <p:sp>
        <p:nvSpPr>
          <p:cNvPr id="457" name="Decreasing response time almost always improves throughput"/>
          <p:cNvSpPr txBox="1"/>
          <p:nvPr/>
        </p:nvSpPr>
        <p:spPr>
          <a:xfrm>
            <a:off x="650239" y="7873558"/>
            <a:ext cx="11921068" cy="10006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6124" tIns="36124" rIns="36124" bIns="36124">
            <a:spAutoFit/>
          </a:bodyPr>
          <a:lstStyle>
            <a:lvl1pPr marL="542749" indent="-542749" algn="l" defTabSz="914400">
              <a:lnSpc>
                <a:spcPct val="90000"/>
              </a:lnSpc>
              <a:spcBef>
                <a:spcPts val="1800"/>
              </a:spcBef>
              <a:buClr>
                <a:srgbClr val="FC0128"/>
              </a:buClr>
              <a:buSzPct val="75000"/>
              <a:buChar char="❑"/>
              <a:defRPr sz="34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>
                <a:solidFill>
                  <a:srgbClr val="FC0128"/>
                </a:solidFill>
                <a:uFill>
                  <a:solidFill>
                    <a:srgbClr val="FC0128"/>
                  </a:solidFill>
                </a:uFill>
              </a:defRPr>
            </a:pP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Decreasing response time almost always improves throughput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Class="entr" nodeType="after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57" grpId="4"/>
      <p:bldP build="whole" bldLvl="1" animBg="1" rev="0" advAuto="0" spid="456" grpId="3"/>
      <p:bldP build="whole" bldLvl="1" animBg="1" rev="0" advAuto="0" spid="451" grpId="1"/>
      <p:bldP build="whole" bldLvl="1" animBg="1" rev="0" advAuto="0" spid="452" grpId="2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相对性能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09625">
              <a:defRPr sz="4240"/>
            </a:lvl1pPr>
          </a:lstStyle>
          <a:p>
            <a:pPr/>
            <a:r>
              <a:t>相对性能</a:t>
            </a:r>
          </a:p>
        </p:txBody>
      </p:sp>
      <p:sp>
        <p:nvSpPr>
          <p:cNvPr id="460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61" name="If computer A runs a program in 10 seconds and computer B runs the same program in 15 seconds, how much faster is A than B?"/>
          <p:cNvSpPr txBox="1"/>
          <p:nvPr/>
        </p:nvSpPr>
        <p:spPr>
          <a:xfrm>
            <a:off x="287866" y="1696278"/>
            <a:ext cx="11595948" cy="14901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6124" tIns="36124" rIns="36124" bIns="36124">
            <a:normAutofit fontScale="100000" lnSpcReduction="0"/>
          </a:bodyPr>
          <a:lstStyle>
            <a:lvl1pPr marL="407062" indent="-407062" algn="l" defTabSz="914400">
              <a:lnSpc>
                <a:spcPct val="90000"/>
              </a:lnSpc>
              <a:spcBef>
                <a:spcPts val="1800"/>
              </a:spcBef>
              <a:buClr>
                <a:srgbClr val="FC0128"/>
              </a:buClr>
              <a:buSzPct val="75000"/>
              <a:buChar char="❑"/>
              <a:defRPr sz="34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If computer A runs a program in 10 seconds and computer B runs the same program in 15 seconds, how much faster is A than B?</a:t>
            </a:r>
          </a:p>
        </p:txBody>
      </p:sp>
      <p:sp>
        <p:nvSpPr>
          <p:cNvPr id="462" name="We know that A is n times faster than B if"/>
          <p:cNvSpPr txBox="1"/>
          <p:nvPr/>
        </p:nvSpPr>
        <p:spPr>
          <a:xfrm>
            <a:off x="287866" y="3430251"/>
            <a:ext cx="11595948" cy="5534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6124" tIns="36124" rIns="36124" bIns="36124">
            <a:spAutoFit/>
          </a:bodyPr>
          <a:lstStyle>
            <a:lvl1pPr marL="287338" indent="-287338" algn="l" defTabSz="914400">
              <a:lnSpc>
                <a:spcPct val="90000"/>
              </a:lnSpc>
              <a:spcBef>
                <a:spcPts val="1800"/>
              </a:spcBef>
              <a:defRPr sz="34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>
                <a:solidFill>
                  <a:srgbClr val="FC0128"/>
                </a:solidFill>
                <a:uFill>
                  <a:solidFill>
                    <a:srgbClr val="FC0128"/>
                  </a:solidFill>
                </a:uFill>
              </a:defRPr>
            </a:pP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We know that A is n times faster than B if</a:t>
            </a:r>
          </a:p>
        </p:txBody>
      </p:sp>
      <p:grpSp>
        <p:nvGrpSpPr>
          <p:cNvPr id="466" name="成组"/>
          <p:cNvGrpSpPr/>
          <p:nvPr/>
        </p:nvGrpSpPr>
        <p:grpSpPr>
          <a:xfrm>
            <a:off x="-37254" y="4513984"/>
            <a:ext cx="11704321" cy="1261576"/>
            <a:chOff x="0" y="0"/>
            <a:chExt cx="11704320" cy="1261574"/>
          </a:xfrm>
        </p:grpSpPr>
        <p:sp>
          <p:nvSpPr>
            <p:cNvPr id="463" name="performanceA         execution_timeB"/>
            <p:cNvSpPr txBox="1"/>
            <p:nvPr/>
          </p:nvSpPr>
          <p:spPr>
            <a:xfrm>
              <a:off x="0" y="0"/>
              <a:ext cx="11595948" cy="61133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6124" tIns="36124" rIns="36124" bIns="36124" numCol="1" anchor="t">
              <a:spAutoFit/>
            </a:bodyPr>
            <a:lstStyle/>
            <a:p>
              <a:pPr marL="287338" indent="-287338" defTabSz="914400">
                <a:lnSpc>
                  <a:spcPct val="90000"/>
                </a:lnSpc>
                <a:spcBef>
                  <a:spcPts val="1800"/>
                </a:spcBef>
                <a:defRPr sz="2400">
                  <a:solidFill>
                    <a:srgbClr val="FC0128"/>
                  </a:solidFill>
                  <a:uFill>
                    <a:solidFill>
                      <a:srgbClr val="FC0128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r>
                <a:rPr sz="3400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rPr>
                <a:t>performance</a:t>
              </a:r>
              <a:r>
                <a:rPr baseline="-19411" sz="3400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rPr>
                <a:t>A</a:t>
              </a:r>
              <a:r>
                <a:rPr sz="3400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rPr>
                <a:t>         execution_time</a:t>
              </a:r>
              <a:r>
                <a:rPr baseline="-19411" sz="3400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rPr>
                <a:t>B </a:t>
              </a:r>
            </a:p>
          </p:txBody>
        </p:sp>
        <p:sp>
          <p:nvSpPr>
            <p:cNvPr id="464" name="--------------------   =    ---------------------  = n"/>
            <p:cNvSpPr txBox="1"/>
            <p:nvPr/>
          </p:nvSpPr>
          <p:spPr>
            <a:xfrm>
              <a:off x="108373" y="325120"/>
              <a:ext cx="11595948" cy="5534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6124" tIns="36124" rIns="36124" bIns="36124" numCol="1" anchor="t">
              <a:spAutoFit/>
            </a:bodyPr>
            <a:lstStyle>
              <a:lvl1pPr marL="287338" indent="-287338" defTabSz="914400">
                <a:lnSpc>
                  <a:spcPct val="90000"/>
                </a:lnSpc>
                <a:spcBef>
                  <a:spcPts val="1800"/>
                </a:spcBef>
                <a:defRPr sz="3400">
                  <a:uFill>
                    <a:solidFill>
                      <a:srgbClr val="000000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>
                <a:defRPr>
                  <a:solidFill>
                    <a:srgbClr val="FC0128"/>
                  </a:solidFill>
                  <a:uFill>
                    <a:solidFill>
                      <a:srgbClr val="FC0128"/>
                    </a:solidFill>
                  </a:uFill>
                </a:defRPr>
              </a:pPr>
              <a:r>
                <a:rPr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rPr>
                <a:t>    --------------------   =    ---------------------  = n</a:t>
              </a:r>
            </a:p>
          </p:txBody>
        </p:sp>
        <p:sp>
          <p:nvSpPr>
            <p:cNvPr id="465" name="performanceB         execution_timeA"/>
            <p:cNvSpPr txBox="1"/>
            <p:nvPr/>
          </p:nvSpPr>
          <p:spPr>
            <a:xfrm>
              <a:off x="0" y="650240"/>
              <a:ext cx="11595948" cy="61133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6124" tIns="36124" rIns="36124" bIns="36124" numCol="1" anchor="t">
              <a:spAutoFit/>
            </a:bodyPr>
            <a:lstStyle/>
            <a:p>
              <a:pPr marL="287338" indent="-287338" defTabSz="914400">
                <a:lnSpc>
                  <a:spcPct val="90000"/>
                </a:lnSpc>
                <a:spcBef>
                  <a:spcPts val="1800"/>
                </a:spcBef>
                <a:defRPr sz="2400">
                  <a:solidFill>
                    <a:srgbClr val="FC0128"/>
                  </a:solidFill>
                  <a:uFill>
                    <a:solidFill>
                      <a:srgbClr val="FC0128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r>
                <a:rPr sz="3400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rPr>
                <a:t>performance</a:t>
              </a:r>
              <a:r>
                <a:rPr baseline="-19411" sz="3400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rPr>
                <a:t>B</a:t>
              </a:r>
              <a:r>
                <a:rPr sz="3400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rPr>
                <a:t>         execution_time</a:t>
              </a:r>
              <a:r>
                <a:rPr baseline="-19411" sz="3400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rPr>
                <a:t>A </a:t>
              </a:r>
            </a:p>
          </p:txBody>
        </p:sp>
      </p:grpSp>
      <p:grpSp>
        <p:nvGrpSpPr>
          <p:cNvPr id="470" name="成组"/>
          <p:cNvGrpSpPr/>
          <p:nvPr/>
        </p:nvGrpSpPr>
        <p:grpSpPr>
          <a:xfrm>
            <a:off x="4406053" y="6464705"/>
            <a:ext cx="5310293" cy="1261575"/>
            <a:chOff x="0" y="0"/>
            <a:chExt cx="5310292" cy="1261574"/>
          </a:xfrm>
        </p:grpSpPr>
        <p:sp>
          <p:nvSpPr>
            <p:cNvPr id="467" name="15"/>
            <p:cNvSpPr txBox="1"/>
            <p:nvPr/>
          </p:nvSpPr>
          <p:spPr>
            <a:xfrm>
              <a:off x="0" y="0"/>
              <a:ext cx="5261123" cy="61133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6124" tIns="36124" rIns="36124" bIns="36124" numCol="1" anchor="t">
              <a:spAutoFit/>
            </a:bodyPr>
            <a:lstStyle/>
            <a:p>
              <a:pPr marL="287338" indent="-287338" defTabSz="914400">
                <a:lnSpc>
                  <a:spcPct val="90000"/>
                </a:lnSpc>
                <a:spcBef>
                  <a:spcPts val="1800"/>
                </a:spcBef>
                <a:defRPr sz="3400">
                  <a:solidFill>
                    <a:srgbClr val="FC0128"/>
                  </a:solidFill>
                  <a:uFill>
                    <a:solidFill>
                      <a:srgbClr val="FC0128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r>
                <a:rPr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rPr>
                <a:t>15        </a:t>
              </a:r>
              <a:r>
                <a:rPr baseline="-19411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rPr>
                <a:t> </a:t>
              </a:r>
            </a:p>
          </p:txBody>
        </p:sp>
        <p:sp>
          <p:nvSpPr>
            <p:cNvPr id="468" name="------   = 1.5"/>
            <p:cNvSpPr txBox="1"/>
            <p:nvPr/>
          </p:nvSpPr>
          <p:spPr>
            <a:xfrm>
              <a:off x="49169" y="325120"/>
              <a:ext cx="5261124" cy="5534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6124" tIns="36124" rIns="36124" bIns="36124" numCol="1" anchor="t">
              <a:spAutoFit/>
            </a:bodyPr>
            <a:lstStyle>
              <a:lvl1pPr marL="287338" indent="-287338" defTabSz="914400">
                <a:lnSpc>
                  <a:spcPct val="90000"/>
                </a:lnSpc>
                <a:spcBef>
                  <a:spcPts val="1800"/>
                </a:spcBef>
                <a:defRPr sz="3400">
                  <a:uFill>
                    <a:solidFill>
                      <a:srgbClr val="000000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>
                <a:defRPr>
                  <a:solidFill>
                    <a:srgbClr val="FC0128"/>
                  </a:solidFill>
                  <a:uFill>
                    <a:solidFill>
                      <a:srgbClr val="FC0128"/>
                    </a:solidFill>
                  </a:uFill>
                </a:defRPr>
              </a:pPr>
              <a:r>
                <a:rPr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rPr>
                <a:t>         ------   = 1.5</a:t>
              </a:r>
            </a:p>
          </p:txBody>
        </p:sp>
        <p:sp>
          <p:nvSpPr>
            <p:cNvPr id="469" name="10"/>
            <p:cNvSpPr txBox="1"/>
            <p:nvPr/>
          </p:nvSpPr>
          <p:spPr>
            <a:xfrm>
              <a:off x="0" y="650240"/>
              <a:ext cx="5261123" cy="61133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6124" tIns="36124" rIns="36124" bIns="36124" numCol="1" anchor="t">
              <a:spAutoFit/>
            </a:bodyPr>
            <a:lstStyle/>
            <a:p>
              <a:pPr marL="287338" indent="-287338" defTabSz="914400">
                <a:lnSpc>
                  <a:spcPct val="90000"/>
                </a:lnSpc>
                <a:spcBef>
                  <a:spcPts val="1800"/>
                </a:spcBef>
                <a:defRPr sz="3400">
                  <a:solidFill>
                    <a:srgbClr val="FC0128"/>
                  </a:solidFill>
                  <a:uFill>
                    <a:solidFill>
                      <a:srgbClr val="FC0128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r>
                <a:rPr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rPr>
                <a:t>10        </a:t>
              </a:r>
              <a:r>
                <a:rPr baseline="-19411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rPr>
                <a:t> </a:t>
              </a:r>
            </a:p>
          </p:txBody>
        </p:sp>
      </p:grpSp>
      <p:sp>
        <p:nvSpPr>
          <p:cNvPr id="471" name="The performance ratio is"/>
          <p:cNvSpPr txBox="1"/>
          <p:nvPr/>
        </p:nvSpPr>
        <p:spPr>
          <a:xfrm>
            <a:off x="396239" y="6464705"/>
            <a:ext cx="11595948" cy="553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6124" tIns="36124" rIns="36124" bIns="36124">
            <a:spAutoFit/>
          </a:bodyPr>
          <a:lstStyle>
            <a:lvl1pPr marL="287338" indent="-287338" algn="l" defTabSz="914400">
              <a:lnSpc>
                <a:spcPct val="90000"/>
              </a:lnSpc>
              <a:spcBef>
                <a:spcPts val="1800"/>
              </a:spcBef>
              <a:defRPr sz="34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>
                <a:solidFill>
                  <a:srgbClr val="FC0128"/>
                </a:solidFill>
                <a:uFill>
                  <a:solidFill>
                    <a:srgbClr val="FC0128"/>
                  </a:solidFill>
                </a:uFill>
              </a:defRPr>
            </a:pP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The performance ratio is</a:t>
            </a:r>
          </a:p>
        </p:txBody>
      </p:sp>
      <p:sp>
        <p:nvSpPr>
          <p:cNvPr id="472" name="So A is 1.5 times faster than B"/>
          <p:cNvSpPr txBox="1"/>
          <p:nvPr/>
        </p:nvSpPr>
        <p:spPr>
          <a:xfrm>
            <a:off x="396239" y="7981931"/>
            <a:ext cx="11595948" cy="5534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6124" tIns="36124" rIns="36124" bIns="36124">
            <a:spAutoFit/>
          </a:bodyPr>
          <a:lstStyle>
            <a:lvl1pPr marL="287338" indent="-287338" algn="l" defTabSz="914400">
              <a:lnSpc>
                <a:spcPct val="90000"/>
              </a:lnSpc>
              <a:spcBef>
                <a:spcPts val="1800"/>
              </a:spcBef>
              <a:defRPr sz="34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>
                <a:solidFill>
                  <a:srgbClr val="FC0128"/>
                </a:solidFill>
                <a:uFill>
                  <a:solidFill>
                    <a:srgbClr val="FC0128"/>
                  </a:solidFill>
                </a:uFill>
              </a:defRPr>
            </a:pP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So A is 1.5 times faster than B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after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after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71" grpId="4"/>
      <p:bldP build="whole" bldLvl="1" animBg="1" rev="0" advAuto="0" spid="462" grpId="1"/>
      <p:bldP build="whole" bldLvl="1" animBg="1" rev="0" advAuto="0" spid="466" grpId="2"/>
      <p:bldP build="whole" bldLvl="1" animBg="1" rev="0" advAuto="0" spid="470" grpId="3"/>
      <p:bldP build="whole" bldLvl="1" animBg="1" rev="0" advAuto="0" spid="472" grpId="5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性能的测算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09625">
              <a:defRPr sz="4240"/>
            </a:lvl1pPr>
          </a:lstStyle>
          <a:p>
            <a:pPr/>
            <a:r>
              <a:t>性能的测算</a:t>
            </a:r>
          </a:p>
        </p:txBody>
      </p:sp>
      <p:sp>
        <p:nvSpPr>
          <p:cNvPr id="475" name="CPU执行时间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CPU执行时间</a:t>
            </a:r>
          </a:p>
          <a:p>
            <a:pPr lvl="1" marL="797242" indent="-340042"/>
            <a:r>
              <a:t>简称CPU时间，执行某一任务在CPU上所花费的时间</a:t>
            </a:r>
          </a:p>
          <a:p>
            <a:pPr/>
            <a:r>
              <a:t>用户CPU时间</a:t>
            </a:r>
          </a:p>
          <a:p>
            <a:pPr lvl="1" marL="797242" indent="-340042"/>
            <a:r>
              <a:t>CPU执行用户程序花费的时间</a:t>
            </a:r>
          </a:p>
          <a:p>
            <a:pPr/>
            <a:r>
              <a:t>系统CPU时间</a:t>
            </a:r>
          </a:p>
          <a:p>
            <a:pPr lvl="1" marL="797242" indent="-340042"/>
            <a:r>
              <a:t>操作系统为用户服务花费的CPU时间</a:t>
            </a:r>
          </a:p>
        </p:txBody>
      </p:sp>
      <p:sp>
        <p:nvSpPr>
          <p:cNvPr id="476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性能的测算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09625">
              <a:defRPr sz="4240"/>
            </a:lvl1pPr>
          </a:lstStyle>
          <a:p>
            <a:pPr/>
            <a:r>
              <a:t>性能的测算</a:t>
            </a:r>
          </a:p>
        </p:txBody>
      </p:sp>
      <p:sp>
        <p:nvSpPr>
          <p:cNvPr id="479" name="CPU执行时间…"/>
          <p:cNvSpPr txBox="1"/>
          <p:nvPr>
            <p:ph type="body" sz="half" idx="1"/>
          </p:nvPr>
        </p:nvSpPr>
        <p:spPr>
          <a:xfrm>
            <a:off x="427566" y="1683080"/>
            <a:ext cx="12149667" cy="2701608"/>
          </a:xfrm>
          <a:prstGeom prst="rect">
            <a:avLst/>
          </a:prstGeom>
        </p:spPr>
        <p:txBody>
          <a:bodyPr/>
          <a:lstStyle/>
          <a:p>
            <a:pPr marL="445392" indent="-334841" defTabSz="543305">
              <a:spcBef>
                <a:spcPts val="2700"/>
              </a:spcBef>
              <a:defRPr sz="3534"/>
            </a:pPr>
            <a:r>
              <a:t>CPU执行时间</a:t>
            </a:r>
          </a:p>
          <a:p>
            <a:pPr marL="445392" indent="-334841" defTabSz="543305">
              <a:spcBef>
                <a:spcPts val="2700"/>
              </a:spcBef>
              <a:defRPr sz="3534"/>
            </a:pPr>
            <a:r>
              <a:t>用户CPU时间</a:t>
            </a:r>
          </a:p>
          <a:p>
            <a:pPr marL="445392" indent="-334841" defTabSz="543305">
              <a:spcBef>
                <a:spcPts val="2700"/>
              </a:spcBef>
              <a:defRPr sz="3534"/>
            </a:pPr>
            <a:r>
              <a:t>系统CPU时间</a:t>
            </a:r>
          </a:p>
        </p:txBody>
      </p:sp>
      <p:sp>
        <p:nvSpPr>
          <p:cNvPr id="480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481" name="屏幕快照 2015-03-09 上午10.18.49.png" descr="屏幕快照 2015-03-09 上午10.18.4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62641" y="4764099"/>
            <a:ext cx="10679518" cy="405879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时钟周期和时钟频率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09625">
              <a:defRPr sz="4240"/>
            </a:lvl1pPr>
          </a:lstStyle>
          <a:p>
            <a:pPr/>
            <a:r>
              <a:t>时钟周期和时钟频率</a:t>
            </a:r>
          </a:p>
        </p:txBody>
      </p:sp>
      <p:sp>
        <p:nvSpPr>
          <p:cNvPr id="484" name="时钟周期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时钟周期</a:t>
            </a:r>
          </a:p>
          <a:p>
            <a:pPr lvl="1"/>
            <a:r>
              <a:t>计算机系统使用时钟来驱动硬件中发生的各种事情</a:t>
            </a:r>
          </a:p>
          <a:p>
            <a:pPr lvl="1"/>
            <a:r>
              <a:t>时钟周期为时钟间隔的时间，即为时钟一个周期的时间</a:t>
            </a:r>
          </a:p>
          <a:p>
            <a:pPr/>
            <a:r>
              <a:t>时钟频率</a:t>
            </a:r>
          </a:p>
          <a:p>
            <a:pPr lvl="1"/>
            <a:r>
              <a:t>时钟周期的倒数</a:t>
            </a:r>
          </a:p>
        </p:txBody>
      </p:sp>
      <p:sp>
        <p:nvSpPr>
          <p:cNvPr id="485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CPU时钟周期与时钟频率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09625">
              <a:defRPr sz="4240"/>
            </a:lvl1pPr>
          </a:lstStyle>
          <a:p>
            <a:pPr/>
            <a:r>
              <a:t>CPU时钟周期与时钟频率</a:t>
            </a:r>
          </a:p>
        </p:txBody>
      </p:sp>
      <p:sp>
        <p:nvSpPr>
          <p:cNvPr id="488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89" name="Clock rate (clock cycles per second in MHz or GHz) is inverse of clock cycle time (clock period)…"/>
          <p:cNvSpPr txBox="1"/>
          <p:nvPr/>
        </p:nvSpPr>
        <p:spPr>
          <a:xfrm>
            <a:off x="704426" y="1668006"/>
            <a:ext cx="11595948" cy="18333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6124" tIns="36124" rIns="36124" bIns="36124">
            <a:normAutofit fontScale="100000" lnSpcReduction="0"/>
          </a:bodyPr>
          <a:lstStyle/>
          <a:p>
            <a:pPr marL="407062" indent="-407062" algn="l" defTabSz="914400">
              <a:lnSpc>
                <a:spcPct val="90000"/>
              </a:lnSpc>
              <a:spcBef>
                <a:spcPts val="1800"/>
              </a:spcBef>
              <a:buClr>
                <a:srgbClr val="FC0128"/>
              </a:buClr>
              <a:buSzPct val="75000"/>
              <a:buChar char="❑"/>
              <a:defRPr sz="34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t>Clock rate (clock cycles per second in MHz or GHz) is inverse of clock cycle time (clock period)</a:t>
            </a:r>
            <a:endParaRPr sz="2800"/>
          </a:p>
          <a:p>
            <a:pPr marL="287338" indent="-287338" defTabSz="914400">
              <a:lnSpc>
                <a:spcPct val="90000"/>
              </a:lnSpc>
              <a:spcBef>
                <a:spcPts val="1800"/>
              </a:spcBef>
              <a:buClr>
                <a:srgbClr val="FC0128"/>
              </a:buClr>
              <a:buFont typeface="Wingdings"/>
              <a:defRPr sz="34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t>CC   =  1 / CR</a:t>
            </a:r>
          </a:p>
        </p:txBody>
      </p:sp>
      <p:sp>
        <p:nvSpPr>
          <p:cNvPr id="490" name="10 nsec clock cycle  =&gt;  100 MHz clock rate…"/>
          <p:cNvSpPr txBox="1"/>
          <p:nvPr/>
        </p:nvSpPr>
        <p:spPr>
          <a:xfrm>
            <a:off x="2330026" y="5569446"/>
            <a:ext cx="8453122" cy="34322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>
            <a:spAutoFit/>
          </a:bodyPr>
          <a:lstStyle/>
          <a:p>
            <a:pPr algn="l" defTabSz="914400">
              <a:spcBef>
                <a:spcPts val="1000"/>
              </a:spcBef>
              <a:defRPr sz="2400">
                <a:solidFill>
                  <a:srgbClr val="FC0128"/>
                </a:solidFill>
                <a:uFill>
                  <a:solidFill>
                    <a:srgbClr val="FC0128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         10 nsec clock cycle  =&gt;  100 MHz clock rate</a:t>
            </a:r>
          </a:p>
          <a:p>
            <a:pPr algn="l" defTabSz="914400">
              <a:spcBef>
                <a:spcPts val="1000"/>
              </a:spcBef>
              <a:defRPr sz="2400">
                <a:solidFill>
                  <a:srgbClr val="FC0128"/>
                </a:solidFill>
                <a:uFill>
                  <a:solidFill>
                    <a:srgbClr val="FC0128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           5 nsec clock cycle  =&gt;  200 MHz clock rate</a:t>
            </a:r>
          </a:p>
          <a:p>
            <a:pPr algn="l" defTabSz="914400">
              <a:spcBef>
                <a:spcPts val="1000"/>
              </a:spcBef>
              <a:defRPr sz="2400">
                <a:solidFill>
                  <a:srgbClr val="FC0128"/>
                </a:solidFill>
                <a:uFill>
                  <a:solidFill>
                    <a:srgbClr val="FC0128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           2 nsec clock cycle  =&gt;  500 MHz clock rate</a:t>
            </a:r>
          </a:p>
          <a:p>
            <a:pPr algn="l" defTabSz="914400">
              <a:spcBef>
                <a:spcPts val="1000"/>
              </a:spcBef>
              <a:defRPr sz="2400">
                <a:solidFill>
                  <a:srgbClr val="FC0128"/>
                </a:solidFill>
                <a:uFill>
                  <a:solidFill>
                    <a:srgbClr val="FC0128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 1 nsec (10</a:t>
            </a:r>
            <a:r>
              <a:rPr baseline="305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-9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) clock cycle   =&gt;  1 GHz (10</a:t>
            </a:r>
            <a:r>
              <a:rPr baseline="305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9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) clock rate</a:t>
            </a:r>
          </a:p>
          <a:p>
            <a:pPr algn="l" defTabSz="914400">
              <a:spcBef>
                <a:spcPts val="1000"/>
              </a:spcBef>
              <a:defRPr sz="2400">
                <a:solidFill>
                  <a:srgbClr val="FC0128"/>
                </a:solidFill>
                <a:uFill>
                  <a:solidFill>
                    <a:srgbClr val="FC0128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       500 psec clock cycle  =&gt;   2 GHz clock rate</a:t>
            </a:r>
          </a:p>
          <a:p>
            <a:pPr algn="l" defTabSz="914400">
              <a:spcBef>
                <a:spcPts val="1000"/>
              </a:spcBef>
              <a:defRPr sz="2400">
                <a:solidFill>
                  <a:srgbClr val="FC0128"/>
                </a:solidFill>
                <a:uFill>
                  <a:solidFill>
                    <a:srgbClr val="FC0128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       250 psec clock cycle  =&gt;   4 GHz clock rate</a:t>
            </a:r>
          </a:p>
          <a:p>
            <a:pPr algn="l" defTabSz="914400">
              <a:spcBef>
                <a:spcPts val="1000"/>
              </a:spcBef>
              <a:defRPr sz="2400">
                <a:solidFill>
                  <a:srgbClr val="FC0128"/>
                </a:solidFill>
                <a:uFill>
                  <a:solidFill>
                    <a:srgbClr val="FC0128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       200 psec clock cycle  =&gt;   5 GHz clock rate</a:t>
            </a:r>
          </a:p>
        </p:txBody>
      </p:sp>
      <p:grpSp>
        <p:nvGrpSpPr>
          <p:cNvPr id="509" name="成组"/>
          <p:cNvGrpSpPr/>
          <p:nvPr/>
        </p:nvGrpSpPr>
        <p:grpSpPr>
          <a:xfrm>
            <a:off x="2113279" y="3943846"/>
            <a:ext cx="9086870" cy="1256257"/>
            <a:chOff x="0" y="0"/>
            <a:chExt cx="9086868" cy="1256255"/>
          </a:xfrm>
        </p:grpSpPr>
        <p:sp>
          <p:nvSpPr>
            <p:cNvPr id="491" name="线条"/>
            <p:cNvSpPr/>
            <p:nvPr/>
          </p:nvSpPr>
          <p:spPr>
            <a:xfrm>
              <a:off x="0" y="650239"/>
              <a:ext cx="1300481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65023" tIns="65023" rIns="65023" bIns="65023" numCol="1" anchor="t">
              <a:noAutofit/>
            </a:bodyPr>
            <a:lstStyle/>
            <a:p>
              <a:pPr algn="l" defTabSz="45720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492" name="线条"/>
            <p:cNvSpPr/>
            <p:nvPr/>
          </p:nvSpPr>
          <p:spPr>
            <a:xfrm flipV="1">
              <a:off x="3901440" y="0"/>
              <a:ext cx="1" cy="65024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65023" tIns="65023" rIns="65023" bIns="65023" numCol="1" anchor="t">
              <a:noAutofit/>
            </a:bodyPr>
            <a:lstStyle/>
            <a:p>
              <a:pPr algn="l" defTabSz="45720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493" name="线条"/>
            <p:cNvSpPr/>
            <p:nvPr/>
          </p:nvSpPr>
          <p:spPr>
            <a:xfrm>
              <a:off x="1300479" y="0"/>
              <a:ext cx="1300481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65023" tIns="65023" rIns="65023" bIns="65023" numCol="1" anchor="t">
              <a:noAutofit/>
            </a:bodyPr>
            <a:lstStyle/>
            <a:p>
              <a:pPr algn="l" defTabSz="45720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494" name="线条"/>
            <p:cNvSpPr/>
            <p:nvPr/>
          </p:nvSpPr>
          <p:spPr>
            <a:xfrm flipV="1">
              <a:off x="1300480" y="0"/>
              <a:ext cx="1" cy="65024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65023" tIns="65023" rIns="65023" bIns="65023" numCol="1" anchor="t">
              <a:noAutofit/>
            </a:bodyPr>
            <a:lstStyle/>
            <a:p>
              <a:pPr algn="l" defTabSz="45720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495" name="线条"/>
            <p:cNvSpPr/>
            <p:nvPr/>
          </p:nvSpPr>
          <p:spPr>
            <a:xfrm>
              <a:off x="2600960" y="650239"/>
              <a:ext cx="1300481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65023" tIns="65023" rIns="65023" bIns="65023" numCol="1" anchor="t">
              <a:noAutofit/>
            </a:bodyPr>
            <a:lstStyle/>
            <a:p>
              <a:pPr algn="l" defTabSz="45720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496" name="线条"/>
            <p:cNvSpPr/>
            <p:nvPr/>
          </p:nvSpPr>
          <p:spPr>
            <a:xfrm flipV="1">
              <a:off x="2600960" y="0"/>
              <a:ext cx="1" cy="65024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65023" tIns="65023" rIns="65023" bIns="65023" numCol="1" anchor="t">
              <a:noAutofit/>
            </a:bodyPr>
            <a:lstStyle/>
            <a:p>
              <a:pPr algn="l" defTabSz="45720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497" name="线条"/>
            <p:cNvSpPr/>
            <p:nvPr/>
          </p:nvSpPr>
          <p:spPr>
            <a:xfrm>
              <a:off x="3901440" y="0"/>
              <a:ext cx="1300481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65023" tIns="65023" rIns="65023" bIns="65023" numCol="1" anchor="t">
              <a:noAutofit/>
            </a:bodyPr>
            <a:lstStyle/>
            <a:p>
              <a:pPr algn="l" defTabSz="45720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498" name="线条"/>
            <p:cNvSpPr/>
            <p:nvPr/>
          </p:nvSpPr>
          <p:spPr>
            <a:xfrm>
              <a:off x="2600960" y="866986"/>
              <a:ext cx="1" cy="32512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65023" tIns="65023" rIns="65023" bIns="65023" numCol="1" anchor="t">
              <a:noAutofit/>
            </a:bodyPr>
            <a:lstStyle/>
            <a:p>
              <a:pPr algn="l" defTabSz="45720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499" name="one clock period"/>
            <p:cNvSpPr txBox="1"/>
            <p:nvPr/>
          </p:nvSpPr>
          <p:spPr>
            <a:xfrm>
              <a:off x="2817706" y="866986"/>
              <a:ext cx="2275841" cy="3892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65023" tIns="65023" rIns="65023" bIns="65023" numCol="1" anchor="t">
              <a:spAutoFit/>
            </a:bodyPr>
            <a:lstStyle>
              <a:lvl1pPr algn="l" defTabSz="914400">
                <a:spcBef>
                  <a:spcPts val="800"/>
                </a:spcBef>
                <a:defRPr b="1" sz="1800">
                  <a:uFill>
                    <a:solidFill>
                      <a:srgbClr val="000000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>
                <a:defRPr b="0">
                  <a:solidFill>
                    <a:srgbClr val="FC0128"/>
                  </a:solidFill>
                  <a:uFill>
                    <a:solidFill>
                      <a:srgbClr val="FC0128"/>
                    </a:solidFill>
                  </a:uFill>
                </a:defRPr>
              </a:pPr>
              <a:r>
                <a:rPr b="1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rPr>
                <a:t>one clock period</a:t>
              </a:r>
            </a:p>
          </p:txBody>
        </p:sp>
        <p:sp>
          <p:nvSpPr>
            <p:cNvPr id="500" name="线条"/>
            <p:cNvSpPr/>
            <p:nvPr/>
          </p:nvSpPr>
          <p:spPr>
            <a:xfrm flipH="1">
              <a:off x="2600960" y="1083733"/>
              <a:ext cx="325121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65023" tIns="65023" rIns="65023" bIns="65023" numCol="1" anchor="t">
              <a:noAutofit/>
            </a:bodyPr>
            <a:lstStyle/>
            <a:p>
              <a:pPr algn="l" defTabSz="45720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501" name="线条"/>
            <p:cNvSpPr/>
            <p:nvPr/>
          </p:nvSpPr>
          <p:spPr>
            <a:xfrm flipV="1">
              <a:off x="5185428" y="0"/>
              <a:ext cx="1" cy="65024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65023" tIns="65023" rIns="65023" bIns="65023" numCol="1" anchor="t">
              <a:noAutofit/>
            </a:bodyPr>
            <a:lstStyle/>
            <a:p>
              <a:pPr algn="l" defTabSz="45720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502" name="线条"/>
            <p:cNvSpPr/>
            <p:nvPr/>
          </p:nvSpPr>
          <p:spPr>
            <a:xfrm>
              <a:off x="5185428" y="650239"/>
              <a:ext cx="1300481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65023" tIns="65023" rIns="65023" bIns="65023" numCol="1" anchor="t">
              <a:noAutofit/>
            </a:bodyPr>
            <a:lstStyle/>
            <a:p>
              <a:pPr algn="l" defTabSz="45720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503" name="线条"/>
            <p:cNvSpPr/>
            <p:nvPr/>
          </p:nvSpPr>
          <p:spPr>
            <a:xfrm flipV="1">
              <a:off x="6485908" y="0"/>
              <a:ext cx="1" cy="65024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65023" tIns="65023" rIns="65023" bIns="65023" numCol="1" anchor="t">
              <a:noAutofit/>
            </a:bodyPr>
            <a:lstStyle/>
            <a:p>
              <a:pPr algn="l" defTabSz="45720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504" name="线条"/>
            <p:cNvSpPr/>
            <p:nvPr/>
          </p:nvSpPr>
          <p:spPr>
            <a:xfrm>
              <a:off x="6485908" y="0"/>
              <a:ext cx="1300481" cy="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65023" tIns="65023" rIns="65023" bIns="65023" numCol="1" anchor="t">
              <a:noAutofit/>
            </a:bodyPr>
            <a:lstStyle/>
            <a:p>
              <a:pPr algn="l" defTabSz="45720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505" name="线条"/>
            <p:cNvSpPr/>
            <p:nvPr/>
          </p:nvSpPr>
          <p:spPr>
            <a:xfrm flipV="1">
              <a:off x="7786388" y="0"/>
              <a:ext cx="1" cy="65024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65023" tIns="65023" rIns="65023" bIns="65023" numCol="1" anchor="t">
              <a:noAutofit/>
            </a:bodyPr>
            <a:lstStyle/>
            <a:p>
              <a:pPr algn="l" defTabSz="45720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506" name="线条"/>
            <p:cNvSpPr/>
            <p:nvPr/>
          </p:nvSpPr>
          <p:spPr>
            <a:xfrm>
              <a:off x="7786388" y="650239"/>
              <a:ext cx="1300481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65023" tIns="65023" rIns="65023" bIns="65023" numCol="1" anchor="t">
              <a:noAutofit/>
            </a:bodyPr>
            <a:lstStyle/>
            <a:p>
              <a:pPr algn="l" defTabSz="45720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507" name="线条"/>
            <p:cNvSpPr/>
            <p:nvPr/>
          </p:nvSpPr>
          <p:spPr>
            <a:xfrm>
              <a:off x="5185428" y="866986"/>
              <a:ext cx="1" cy="32512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65023" tIns="65023" rIns="65023" bIns="65023" numCol="1" anchor="t">
              <a:noAutofit/>
            </a:bodyPr>
            <a:lstStyle/>
            <a:p>
              <a:pPr algn="l" defTabSz="45720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508" name="线条"/>
            <p:cNvSpPr/>
            <p:nvPr/>
          </p:nvSpPr>
          <p:spPr>
            <a:xfrm>
              <a:off x="4860308" y="1083733"/>
              <a:ext cx="325121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65023" tIns="65023" rIns="65023" bIns="65023" numCol="1" anchor="t">
              <a:noAutofit/>
            </a:bodyPr>
            <a:lstStyle/>
            <a:p>
              <a:pPr algn="l" defTabSz="45720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90" grpId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性能的测算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09625">
              <a:defRPr sz="4240"/>
            </a:lvl1pPr>
          </a:lstStyle>
          <a:p>
            <a:pPr/>
            <a:r>
              <a:t>性能的测算</a:t>
            </a:r>
          </a:p>
        </p:txBody>
      </p:sp>
      <p:sp>
        <p:nvSpPr>
          <p:cNvPr id="512" name="CPU执行时间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FF2600"/>
                </a:solidFill>
              </a:defRPr>
            </a:pPr>
            <a:r>
              <a:t>CPU执行时间</a:t>
            </a:r>
          </a:p>
          <a:p>
            <a:pPr lvl="1" marL="797242" indent="-340042">
              <a:defRPr>
                <a:solidFill>
                  <a:srgbClr val="FF2600"/>
                </a:solidFill>
              </a:defRPr>
            </a:pPr>
            <a:r>
              <a:t>简称CPU时间，执行某一任务在CPU上所花费的时间</a:t>
            </a:r>
          </a:p>
          <a:p>
            <a:pPr/>
            <a:r>
              <a:t>用户CPU时间</a:t>
            </a:r>
          </a:p>
          <a:p>
            <a:pPr lvl="1" marL="797242" indent="-340042"/>
            <a:r>
              <a:t>CPU执行用户程序花费的时间</a:t>
            </a:r>
          </a:p>
          <a:p>
            <a:pPr/>
            <a:r>
              <a:t>系统CPU时间</a:t>
            </a:r>
          </a:p>
          <a:p>
            <a:pPr lvl="1" marL="797242" indent="-340042"/>
            <a:r>
              <a:t>操作系统为用户服务花费的CPU时间</a:t>
            </a:r>
          </a:p>
        </p:txBody>
      </p:sp>
      <p:sp>
        <p:nvSpPr>
          <p:cNvPr id="513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CPU性能及其因素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09625">
              <a:defRPr sz="4240"/>
            </a:lvl1pPr>
          </a:lstStyle>
          <a:p>
            <a:pPr/>
            <a:r>
              <a:t>CPU性能及其因素</a:t>
            </a:r>
          </a:p>
        </p:txBody>
      </p:sp>
      <p:sp>
        <p:nvSpPr>
          <p:cNvPr id="516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17" name="CPU 执行时间 (CPU 时间) – time the CPU spends working on a task…"/>
          <p:cNvSpPr txBox="1"/>
          <p:nvPr/>
        </p:nvSpPr>
        <p:spPr>
          <a:xfrm>
            <a:off x="487679" y="1394717"/>
            <a:ext cx="11595949" cy="15646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6124" tIns="36124" rIns="36124" bIns="36124">
            <a:normAutofit fontScale="100000" lnSpcReduction="0"/>
          </a:bodyPr>
          <a:lstStyle>
            <a:lvl1pPr marL="398920" indent="-398920" algn="l" defTabSz="896111">
              <a:lnSpc>
                <a:spcPct val="90000"/>
              </a:lnSpc>
              <a:spcBef>
                <a:spcPts val="1800"/>
              </a:spcBef>
              <a:buClr>
                <a:srgbClr val="FC0128"/>
              </a:buClr>
              <a:buSzPct val="75000"/>
              <a:buChar char="❑"/>
              <a:defRPr sz="3332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  <a:lvl2pPr marL="822992" indent="-337598" algn="l" defTabSz="896111">
              <a:lnSpc>
                <a:spcPct val="85000"/>
              </a:lnSpc>
              <a:spcBef>
                <a:spcPts val="900"/>
              </a:spcBef>
              <a:buClr>
                <a:srgbClr val="FC0128"/>
              </a:buClr>
              <a:buSzPct val="75000"/>
              <a:buChar char=""/>
              <a:defRPr sz="2744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lvl2pPr>
          </a:lstStyle>
          <a:p>
            <a:pPr/>
            <a:r>
              <a:t>CPU 执行时间 (CPU 时间) – time the CPU spends working on a task</a:t>
            </a:r>
          </a:p>
          <a:p>
            <a:pPr lvl="1"/>
            <a:r>
              <a:t>Does not include time waiting for I/O or running other programs</a:t>
            </a:r>
          </a:p>
        </p:txBody>
      </p:sp>
      <p:grpSp>
        <p:nvGrpSpPr>
          <p:cNvPr id="521" name="成组"/>
          <p:cNvGrpSpPr/>
          <p:nvPr/>
        </p:nvGrpSpPr>
        <p:grpSpPr>
          <a:xfrm>
            <a:off x="379306" y="3778930"/>
            <a:ext cx="12029441" cy="1095291"/>
            <a:chOff x="0" y="0"/>
            <a:chExt cx="12029440" cy="1095289"/>
          </a:xfrm>
        </p:grpSpPr>
        <p:sp>
          <p:nvSpPr>
            <p:cNvPr id="518" name="CPU execution time      # CPU clock cycles"/>
            <p:cNvSpPr txBox="1"/>
            <p:nvPr/>
          </p:nvSpPr>
          <p:spPr>
            <a:xfrm>
              <a:off x="0" y="0"/>
              <a:ext cx="8453121" cy="5534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6124" tIns="36124" rIns="36124" bIns="36124" numCol="1" anchor="t">
              <a:spAutoFit/>
            </a:bodyPr>
            <a:lstStyle>
              <a:lvl1pPr marL="287338" indent="-287338" algn="l" defTabSz="914400">
                <a:lnSpc>
                  <a:spcPct val="90000"/>
                </a:lnSpc>
                <a:spcBef>
                  <a:spcPts val="1800"/>
                </a:spcBef>
                <a:defRPr sz="3400">
                  <a:uFill>
                    <a:solidFill>
                      <a:srgbClr val="000000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>
                <a:defRPr>
                  <a:solidFill>
                    <a:srgbClr val="FC0128"/>
                  </a:solidFill>
                  <a:uFill>
                    <a:solidFill>
                      <a:srgbClr val="FC0128"/>
                    </a:solidFill>
                  </a:uFill>
                </a:defRPr>
              </a:pPr>
              <a:r>
                <a:rPr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rPr>
                <a:t>CPU execution time      # CPU clock cycles</a:t>
              </a:r>
            </a:p>
          </p:txBody>
        </p:sp>
        <p:sp>
          <p:nvSpPr>
            <p:cNvPr id="519" name="for a program               for a program"/>
            <p:cNvSpPr txBox="1"/>
            <p:nvPr/>
          </p:nvSpPr>
          <p:spPr>
            <a:xfrm>
              <a:off x="0" y="541866"/>
              <a:ext cx="8453121" cy="5534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6124" tIns="36124" rIns="36124" bIns="36124" numCol="1" anchor="t">
              <a:spAutoFit/>
            </a:bodyPr>
            <a:lstStyle>
              <a:lvl1pPr marL="287338" indent="-287338" algn="l" defTabSz="914400">
                <a:lnSpc>
                  <a:spcPct val="90000"/>
                </a:lnSpc>
                <a:spcBef>
                  <a:spcPts val="1800"/>
                </a:spcBef>
                <a:defRPr sz="3400">
                  <a:uFill>
                    <a:solidFill>
                      <a:srgbClr val="000000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>
                <a:defRPr>
                  <a:solidFill>
                    <a:srgbClr val="FC0128"/>
                  </a:solidFill>
                  <a:uFill>
                    <a:solidFill>
                      <a:srgbClr val="FC0128"/>
                    </a:solidFill>
                  </a:uFill>
                </a:defRPr>
              </a:pPr>
              <a:r>
                <a:rPr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rPr>
                <a:t>     for a program               for a program</a:t>
              </a:r>
            </a:p>
          </p:txBody>
        </p:sp>
        <p:sp>
          <p:nvSpPr>
            <p:cNvPr id="520" name="=                                 x  clock cycle time"/>
            <p:cNvSpPr txBox="1"/>
            <p:nvPr/>
          </p:nvSpPr>
          <p:spPr>
            <a:xfrm>
              <a:off x="0" y="216746"/>
              <a:ext cx="12029441" cy="5534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6124" tIns="36124" rIns="36124" bIns="36124" numCol="1" anchor="t">
              <a:spAutoFit/>
            </a:bodyPr>
            <a:lstStyle>
              <a:lvl1pPr marL="287338" indent="-287338" algn="l" defTabSz="914400">
                <a:lnSpc>
                  <a:spcPct val="90000"/>
                </a:lnSpc>
                <a:spcBef>
                  <a:spcPts val="1800"/>
                </a:spcBef>
                <a:defRPr sz="3400">
                  <a:uFill>
                    <a:solidFill>
                      <a:srgbClr val="000000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>
                <a:defRPr>
                  <a:solidFill>
                    <a:srgbClr val="FC0128"/>
                  </a:solidFill>
                  <a:uFill>
                    <a:solidFill>
                      <a:srgbClr val="FC0128"/>
                    </a:solidFill>
                  </a:uFill>
                </a:defRPr>
              </a:pPr>
              <a:r>
                <a:rPr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rPr>
                <a:t>                                  =                                 x  clock cycle time</a:t>
              </a:r>
            </a:p>
          </p:txBody>
        </p:sp>
      </p:grpSp>
      <p:grpSp>
        <p:nvGrpSpPr>
          <p:cNvPr id="525" name="成组"/>
          <p:cNvGrpSpPr/>
          <p:nvPr/>
        </p:nvGrpSpPr>
        <p:grpSpPr>
          <a:xfrm>
            <a:off x="596053" y="5838024"/>
            <a:ext cx="12029441" cy="1095291"/>
            <a:chOff x="0" y="0"/>
            <a:chExt cx="12029440" cy="1095289"/>
          </a:xfrm>
        </p:grpSpPr>
        <p:sp>
          <p:nvSpPr>
            <p:cNvPr id="522" name="CPU execution time      # CPU clock cycles for a program"/>
            <p:cNvSpPr txBox="1"/>
            <p:nvPr/>
          </p:nvSpPr>
          <p:spPr>
            <a:xfrm>
              <a:off x="0" y="0"/>
              <a:ext cx="11921067" cy="5534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6124" tIns="36124" rIns="36124" bIns="36124" numCol="1" anchor="t">
              <a:spAutoFit/>
            </a:bodyPr>
            <a:lstStyle>
              <a:lvl1pPr marL="287338" indent="-287338" algn="l" defTabSz="914400">
                <a:lnSpc>
                  <a:spcPct val="90000"/>
                </a:lnSpc>
                <a:spcBef>
                  <a:spcPts val="1800"/>
                </a:spcBef>
                <a:defRPr sz="3400">
                  <a:uFill>
                    <a:solidFill>
                      <a:srgbClr val="000000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>
                <a:defRPr>
                  <a:solidFill>
                    <a:srgbClr val="FC0128"/>
                  </a:solidFill>
                  <a:uFill>
                    <a:solidFill>
                      <a:srgbClr val="FC0128"/>
                    </a:solidFill>
                  </a:uFill>
                </a:defRPr>
              </a:pPr>
              <a:r>
                <a:rPr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rPr>
                <a:t>CPU execution time      # CPU clock cycles for a program</a:t>
              </a:r>
            </a:p>
          </p:txBody>
        </p:sp>
        <p:sp>
          <p:nvSpPr>
            <p:cNvPr id="523" name="for a program                             clock rate"/>
            <p:cNvSpPr txBox="1"/>
            <p:nvPr/>
          </p:nvSpPr>
          <p:spPr>
            <a:xfrm>
              <a:off x="0" y="541866"/>
              <a:ext cx="9970348" cy="5534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6124" tIns="36124" rIns="36124" bIns="36124" numCol="1" anchor="t">
              <a:spAutoFit/>
            </a:bodyPr>
            <a:lstStyle>
              <a:lvl1pPr marL="287338" indent="-287338" algn="l" defTabSz="914400">
                <a:lnSpc>
                  <a:spcPct val="90000"/>
                </a:lnSpc>
                <a:spcBef>
                  <a:spcPts val="1800"/>
                </a:spcBef>
                <a:defRPr sz="3400">
                  <a:uFill>
                    <a:solidFill>
                      <a:srgbClr val="000000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>
                <a:defRPr>
                  <a:solidFill>
                    <a:srgbClr val="FC0128"/>
                  </a:solidFill>
                  <a:uFill>
                    <a:solidFill>
                      <a:srgbClr val="FC0128"/>
                    </a:solidFill>
                  </a:uFill>
                </a:defRPr>
              </a:pPr>
              <a:r>
                <a:rPr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rPr>
                <a:t>     for a program                             clock rate   </a:t>
              </a:r>
            </a:p>
          </p:txBody>
        </p:sp>
        <p:sp>
          <p:nvSpPr>
            <p:cNvPr id="524" name="=   -------------------------------------------"/>
            <p:cNvSpPr txBox="1"/>
            <p:nvPr/>
          </p:nvSpPr>
          <p:spPr>
            <a:xfrm>
              <a:off x="0" y="216746"/>
              <a:ext cx="12029441" cy="5534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6124" tIns="36124" rIns="36124" bIns="36124" numCol="1" anchor="t">
              <a:spAutoFit/>
            </a:bodyPr>
            <a:lstStyle>
              <a:lvl1pPr marL="287338" indent="-287338" algn="l" defTabSz="914400">
                <a:lnSpc>
                  <a:spcPct val="90000"/>
                </a:lnSpc>
                <a:spcBef>
                  <a:spcPts val="1800"/>
                </a:spcBef>
                <a:defRPr sz="3400">
                  <a:uFill>
                    <a:solidFill>
                      <a:srgbClr val="000000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>
                <a:defRPr>
                  <a:solidFill>
                    <a:srgbClr val="FC0128"/>
                  </a:solidFill>
                  <a:uFill>
                    <a:solidFill>
                      <a:srgbClr val="FC0128"/>
                    </a:solidFill>
                  </a:uFill>
                </a:defRPr>
              </a:pPr>
              <a:r>
                <a:rPr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rPr>
                <a:t>                                  =   -------------------------------------------</a:t>
              </a:r>
            </a:p>
          </p:txBody>
        </p:sp>
      </p:grpSp>
      <p:sp>
        <p:nvSpPr>
          <p:cNvPr id="526" name="Can improve performance by reducing either the length of the clock cycle or the number of clock cycles required for a program"/>
          <p:cNvSpPr txBox="1"/>
          <p:nvPr/>
        </p:nvSpPr>
        <p:spPr>
          <a:xfrm>
            <a:off x="379306" y="7897117"/>
            <a:ext cx="11595948" cy="14477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6124" tIns="36124" rIns="36124" bIns="36124">
            <a:spAutoFit/>
          </a:bodyPr>
          <a:lstStyle/>
          <a:p>
            <a:pPr marL="542749" indent="-542749" algn="l" defTabSz="914400">
              <a:lnSpc>
                <a:spcPct val="90000"/>
              </a:lnSpc>
              <a:spcBef>
                <a:spcPts val="1800"/>
              </a:spcBef>
              <a:buClr>
                <a:srgbClr val="FC0128"/>
              </a:buClr>
              <a:buSzPct val="75000"/>
              <a:buChar char="❑"/>
              <a:defRPr sz="2400">
                <a:solidFill>
                  <a:srgbClr val="FC0128"/>
                </a:solidFill>
                <a:uFill>
                  <a:solidFill>
                    <a:srgbClr val="FC0128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sz="34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Can improve performance by reducing either the </a:t>
            </a:r>
            <a:r>
              <a:rPr sz="3400"/>
              <a:t>length of the clock cycle</a:t>
            </a:r>
            <a:r>
              <a:rPr sz="34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or the </a:t>
            </a:r>
            <a:r>
              <a:rPr sz="3400"/>
              <a:t>number of clock cycles required for a program</a:t>
            </a:r>
          </a:p>
        </p:txBody>
      </p:sp>
      <p:sp>
        <p:nvSpPr>
          <p:cNvPr id="527" name="or"/>
          <p:cNvSpPr txBox="1"/>
          <p:nvPr/>
        </p:nvSpPr>
        <p:spPr>
          <a:xfrm>
            <a:off x="487679" y="5187784"/>
            <a:ext cx="11595949" cy="4670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6124" tIns="36124" rIns="36124" bIns="36124">
            <a:spAutoFit/>
          </a:bodyPr>
          <a:lstStyle>
            <a:lvl1pPr marL="287338" indent="-287338" defTabSz="914400">
              <a:lnSpc>
                <a:spcPct val="90000"/>
              </a:lnSpc>
              <a:spcBef>
                <a:spcPts val="1500"/>
              </a:spcBef>
              <a:defRPr sz="28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>
                <a:solidFill>
                  <a:srgbClr val="FC0128"/>
                </a:solidFill>
                <a:uFill>
                  <a:solidFill>
                    <a:srgbClr val="FC0128"/>
                  </a:solidFill>
                </a:uFill>
              </a:defRPr>
            </a:pP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or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after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527" grpId="2"/>
      <p:bldP build="whole" bldLvl="1" animBg="1" rev="0" advAuto="0" spid="525" grpId="3"/>
      <p:bldP build="whole" bldLvl="1" animBg="1" rev="0" advAuto="0" spid="521" grpId="1"/>
      <p:bldP build="whole" bldLvl="1" animBg="1" rev="0" advAuto="0" spid="526" grpId="4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举例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09625">
              <a:defRPr sz="4240"/>
            </a:lvl1pPr>
          </a:lstStyle>
          <a:p>
            <a:pPr/>
            <a:r>
              <a:t>举例</a:t>
            </a:r>
          </a:p>
        </p:txBody>
      </p:sp>
      <p:sp>
        <p:nvSpPr>
          <p:cNvPr id="530" name="某程序在一台时钟频率为2GHz的计算机A上运行需要10秒。现在将设计一台计算机B，希望将运行时间缩短为6秒。计算机的设计者采用的方法是提高时钟频率，但这会影响CPU其余部分的设计，使计算机B运行该程序时需要相当于A 1.2倍的时钟周期数。那么计算机设计者应该将时钟频率提高到多少？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某程序在一台时钟频率为2GHz的计算机A上运行需要10秒。现在将设计一台计算机B，希望将运行时间缩短为6秒。计算机的设计者采用的方法是提高时钟频率，但这会影响CPU其余部分的设计，使计算机B运行该程序时需要相当于A 1.2倍的时钟周期数。那么计算机设计者应该将时钟频率提高到多少？</a:t>
            </a:r>
          </a:p>
        </p:txBody>
      </p:sp>
      <p:sp>
        <p:nvSpPr>
          <p:cNvPr id="531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现代计算机硬件的构成大多遵循冯·诺依曼思想…"/>
          <p:cNvSpPr txBox="1"/>
          <p:nvPr>
            <p:ph type="body" sz="half" idx="1"/>
          </p:nvPr>
        </p:nvSpPr>
        <p:spPr>
          <a:xfrm>
            <a:off x="444500" y="1700014"/>
            <a:ext cx="5653881" cy="7463499"/>
          </a:xfrm>
          <a:prstGeom prst="rect">
            <a:avLst/>
          </a:prstGeom>
        </p:spPr>
        <p:txBody>
          <a:bodyPr/>
          <a:lstStyle/>
          <a:p>
            <a:pPr marL="423509" indent="-423509" defTabSz="448055">
              <a:spcBef>
                <a:spcPts val="1100"/>
              </a:spcBef>
              <a:buClrTx/>
              <a:buSzPct val="45000"/>
              <a:buBlip>
                <a:blip r:embed="rId2"/>
              </a:buBlip>
              <a:tabLst>
                <a:tab pos="127000" algn="l"/>
                <a:tab pos="152400" algn="l"/>
              </a:tabLst>
              <a:defRPr sz="3430">
                <a:latin typeface="华文楷体"/>
                <a:ea typeface="华文楷体"/>
                <a:cs typeface="华文楷体"/>
                <a:sym typeface="华文楷体"/>
              </a:defRPr>
            </a:pPr>
            <a:r>
              <a:t>现代计算机硬件的构成大多遵循冯·诺依曼思想</a:t>
            </a:r>
            <a:endParaRPr sz="1176">
              <a:latin typeface="Times"/>
              <a:ea typeface="Times"/>
              <a:cs typeface="Times"/>
              <a:sym typeface="Times"/>
            </a:endParaRPr>
          </a:p>
          <a:p>
            <a:pPr marL="376484" indent="-259990" defTabSz="448055">
              <a:spcBef>
                <a:spcPts val="1100"/>
              </a:spcBef>
              <a:tabLst>
                <a:tab pos="127000" algn="l"/>
                <a:tab pos="444500" algn="l"/>
              </a:tabLst>
              <a:defRPr sz="3430">
                <a:latin typeface="华文楷体"/>
                <a:ea typeface="华文楷体"/>
                <a:cs typeface="华文楷体"/>
                <a:sym typeface="华文楷体"/>
              </a:defRPr>
            </a:pPr>
            <a:r>
              <a:rPr sz="2744">
                <a:solidFill>
                  <a:srgbClr val="F0AD00"/>
                </a:solidFill>
                <a:latin typeface="Wingdings 2"/>
                <a:ea typeface="Wingdings 2"/>
                <a:cs typeface="Wingdings 2"/>
                <a:sym typeface="Wingdings 2"/>
              </a:rPr>
              <a:t>	</a:t>
            </a:r>
            <a:r>
              <a:t>冯·诺依曼关于计算机组成的主要思想:  </a:t>
            </a:r>
            <a:endParaRPr sz="1176">
              <a:latin typeface="Times"/>
              <a:ea typeface="Times"/>
              <a:cs typeface="Times"/>
              <a:sym typeface="Times"/>
            </a:endParaRPr>
          </a:p>
          <a:p>
            <a:pPr lvl="1" marL="732703" indent="-284647" defTabSz="448055">
              <a:spcBef>
                <a:spcPts val="1100"/>
              </a:spcBef>
              <a:buClr>
                <a:srgbClr val="60B5CC"/>
              </a:buClr>
              <a:tabLst>
                <a:tab pos="127000" algn="l"/>
                <a:tab pos="444500" algn="l"/>
              </a:tabLst>
              <a:defRPr sz="3430">
                <a:latin typeface="华文楷体"/>
                <a:ea typeface="华文楷体"/>
                <a:cs typeface="华文楷体"/>
                <a:sym typeface="华文楷体"/>
              </a:defRPr>
            </a:pPr>
            <a:r>
              <a:t>计算机硬件系统由</a:t>
            </a:r>
            <a:r>
              <a:rPr>
                <a:solidFill>
                  <a:srgbClr val="FF2600"/>
                </a:solidFill>
              </a:rPr>
              <a:t>运算器</a:t>
            </a:r>
            <a:r>
              <a:t>、</a:t>
            </a:r>
            <a:r>
              <a:rPr>
                <a:solidFill>
                  <a:srgbClr val="FF2600"/>
                </a:solidFill>
              </a:rPr>
              <a:t>控制器</a:t>
            </a:r>
            <a:r>
              <a:t>、</a:t>
            </a:r>
            <a:r>
              <a:rPr>
                <a:solidFill>
                  <a:srgbClr val="FF2600"/>
                </a:solidFill>
              </a:rPr>
              <a:t>存储器</a:t>
            </a:r>
            <a:r>
              <a:t>和</a:t>
            </a:r>
            <a:r>
              <a:rPr>
                <a:solidFill>
                  <a:srgbClr val="FF2600"/>
                </a:solidFill>
              </a:rPr>
              <a:t>I/O设备</a:t>
            </a:r>
            <a:r>
              <a:t>组成</a:t>
            </a:r>
            <a:r>
              <a:t>;  </a:t>
            </a:r>
            <a:endParaRPr sz="1176">
              <a:latin typeface="Times"/>
              <a:ea typeface="Times"/>
              <a:cs typeface="Times"/>
              <a:sym typeface="Times"/>
            </a:endParaRPr>
          </a:p>
          <a:p>
            <a:pPr lvl="1" marL="732703" indent="-284647" defTabSz="448055">
              <a:spcBef>
                <a:spcPts val="1100"/>
              </a:spcBef>
              <a:buClr>
                <a:srgbClr val="60B5CC"/>
              </a:buClr>
              <a:tabLst>
                <a:tab pos="127000" algn="l"/>
                <a:tab pos="444500" algn="l"/>
              </a:tabLst>
              <a:defRPr sz="3430">
                <a:latin typeface="华文楷体"/>
                <a:ea typeface="华文楷体"/>
                <a:cs typeface="华文楷体"/>
                <a:sym typeface="华文楷体"/>
              </a:defRPr>
            </a:pPr>
            <a:r>
              <a:t>采用二进制编码表示数据;  </a:t>
            </a:r>
            <a:endParaRPr sz="1176">
              <a:latin typeface="Times"/>
              <a:ea typeface="Times"/>
              <a:cs typeface="Times"/>
              <a:sym typeface="Times"/>
            </a:endParaRPr>
          </a:p>
          <a:p>
            <a:pPr lvl="1" marL="732703" indent="-284647" defTabSz="448055">
              <a:spcBef>
                <a:spcPts val="1100"/>
              </a:spcBef>
              <a:buClr>
                <a:srgbClr val="60B5CC"/>
              </a:buClr>
              <a:tabLst>
                <a:tab pos="127000" algn="l"/>
                <a:tab pos="444500" algn="l"/>
              </a:tabLst>
              <a:defRPr sz="3430">
                <a:latin typeface="华文楷体"/>
                <a:ea typeface="华文楷体"/>
                <a:cs typeface="华文楷体"/>
                <a:sym typeface="华文楷体"/>
              </a:defRPr>
            </a:pPr>
            <a:r>
              <a:t>将程序和数据统一表示;  </a:t>
            </a:r>
            <a:endParaRPr sz="1176">
              <a:latin typeface="Times"/>
              <a:ea typeface="Times"/>
              <a:cs typeface="Times"/>
              <a:sym typeface="Times"/>
            </a:endParaRPr>
          </a:p>
          <a:p>
            <a:pPr lvl="1" marL="732703" indent="-284647" defTabSz="448055">
              <a:spcBef>
                <a:spcPts val="1100"/>
              </a:spcBef>
              <a:buClr>
                <a:srgbClr val="60B5CC"/>
              </a:buClr>
              <a:tabLst>
                <a:tab pos="127000" algn="l"/>
                <a:tab pos="444500" algn="l"/>
              </a:tabLst>
              <a:defRPr sz="3430">
                <a:latin typeface="华文楷体"/>
                <a:ea typeface="华文楷体"/>
                <a:cs typeface="华文楷体"/>
                <a:sym typeface="华文楷体"/>
              </a:defRPr>
            </a:pPr>
            <a:r>
              <a:t>计算机具有顺序指令的处理能力 </a:t>
            </a:r>
            <a:endParaRPr sz="1176"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155" name="幻灯片编号"/>
          <p:cNvSpPr txBox="1"/>
          <p:nvPr>
            <p:ph type="sldNum" sz="quarter" idx="2"/>
          </p:nvPr>
        </p:nvSpPr>
        <p:spPr>
          <a:xfrm>
            <a:off x="12454416" y="9218083"/>
            <a:ext cx="241402" cy="381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56" name="420px-Von_Neumann_architecture.svg.png" descr="420px-Von_Neumann_architecture.svg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204942" y="2011230"/>
            <a:ext cx="6801107" cy="6477245"/>
          </a:xfrm>
          <a:prstGeom prst="rect">
            <a:avLst/>
          </a:prstGeom>
          <a:ln w="12700">
            <a:miter lim="400000"/>
          </a:ln>
        </p:spPr>
      </p:pic>
      <p:sp>
        <p:nvSpPr>
          <p:cNvPr id="157" name="冯·诺依曼计算机"/>
          <p:cNvSpPr txBox="1"/>
          <p:nvPr/>
        </p:nvSpPr>
        <p:spPr>
          <a:xfrm>
            <a:off x="427566" y="444500"/>
            <a:ext cx="11099801" cy="8591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 defTabSz="309625">
              <a:defRPr sz="4240">
                <a:solidFill>
                  <a:schemeClr val="accent1"/>
                </a:solidFill>
                <a:latin typeface="KaiTi"/>
                <a:ea typeface="KaiTi"/>
                <a:cs typeface="KaiTi"/>
                <a:sym typeface="KaiTi"/>
              </a:defRPr>
            </a:lvl1pPr>
          </a:lstStyle>
          <a:p>
            <a:pPr/>
            <a:r>
              <a:t>冯·诺依曼计算机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举例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09625">
              <a:defRPr sz="4240"/>
            </a:lvl1pPr>
          </a:lstStyle>
          <a:p>
            <a:pPr/>
            <a:r>
              <a:t>举例</a:t>
            </a:r>
          </a:p>
        </p:txBody>
      </p:sp>
      <p:sp>
        <p:nvSpPr>
          <p:cNvPr id="534" name="某程序在一台时钟频率为2GHz的计算机A上运行需要10秒。现在将设计一台计算机B，希望将运行时间缩短为6秒。计算机的设计者采用的方法是提高时钟频率，但这会影响CPU其余部分的设计，使计算机B运行该程序时需要相当于A 1.2倍的时钟周期数。那么计算机设计者应该将时钟频率提高到多少？"/>
          <p:cNvSpPr txBox="1"/>
          <p:nvPr>
            <p:ph type="body" sz="half" idx="1"/>
          </p:nvPr>
        </p:nvSpPr>
        <p:spPr>
          <a:xfrm>
            <a:off x="427566" y="1683080"/>
            <a:ext cx="12149667" cy="2501113"/>
          </a:xfrm>
          <a:prstGeom prst="rect">
            <a:avLst/>
          </a:prstGeom>
        </p:spPr>
        <p:txBody>
          <a:bodyPr/>
          <a:lstStyle>
            <a:lvl1pPr marL="344820" indent="-259232" defTabSz="420624">
              <a:spcBef>
                <a:spcPts val="2100"/>
              </a:spcBef>
              <a:defRPr sz="2736"/>
            </a:lvl1pPr>
          </a:lstStyle>
          <a:p>
            <a:pPr/>
            <a:r>
              <a:t>某程序在一台时钟频率为2GHz的计算机A上运行需要10秒。现在将设计一台计算机B，希望将运行时间缩短为6秒。计算机的设计者采用的方法是提高时钟频率，但这会影响CPU其余部分的设计，使计算机B运行该程序时需要相当于A 1.2倍的时钟周期数。那么计算机设计者应该将时钟频率提高到多少？</a:t>
            </a:r>
          </a:p>
        </p:txBody>
      </p:sp>
      <p:sp>
        <p:nvSpPr>
          <p:cNvPr id="535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549" name="成组"/>
          <p:cNvGrpSpPr/>
          <p:nvPr/>
        </p:nvGrpSpPr>
        <p:grpSpPr>
          <a:xfrm>
            <a:off x="433493" y="4363204"/>
            <a:ext cx="12137814" cy="5105104"/>
            <a:chOff x="0" y="0"/>
            <a:chExt cx="12137813" cy="5105102"/>
          </a:xfrm>
        </p:grpSpPr>
        <p:grpSp>
          <p:nvGrpSpPr>
            <p:cNvPr id="539" name="成组"/>
            <p:cNvGrpSpPr/>
            <p:nvPr/>
          </p:nvGrpSpPr>
          <p:grpSpPr>
            <a:xfrm>
              <a:off x="0" y="-1"/>
              <a:ext cx="12029441" cy="1153203"/>
              <a:chOff x="0" y="0"/>
              <a:chExt cx="12029440" cy="1153201"/>
            </a:xfrm>
          </p:grpSpPr>
          <p:sp>
            <p:nvSpPr>
              <p:cNvPr id="536" name="CPU timeA         CPU clock cyclesA"/>
              <p:cNvSpPr txBox="1"/>
              <p:nvPr/>
            </p:nvSpPr>
            <p:spPr>
              <a:xfrm>
                <a:off x="108373" y="0"/>
                <a:ext cx="11921068" cy="61133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36124" tIns="36124" rIns="36124" bIns="36124" numCol="1" anchor="t">
                <a:spAutoFit/>
              </a:bodyPr>
              <a:lstStyle/>
              <a:p>
                <a:pPr marL="287338" indent="-287338" algn="l" defTabSz="914400">
                  <a:lnSpc>
                    <a:spcPct val="90000"/>
                  </a:lnSpc>
                  <a:spcBef>
                    <a:spcPts val="1800"/>
                  </a:spcBef>
                  <a:defRPr sz="2400">
                    <a:solidFill>
                      <a:srgbClr val="FC0128"/>
                    </a:solidFill>
                    <a:uFill>
                      <a:solidFill>
                        <a:srgbClr val="FC0128"/>
                      </a:solidFill>
                    </a:uFill>
                    <a:latin typeface="Arial"/>
                    <a:ea typeface="Arial"/>
                    <a:cs typeface="Arial"/>
                    <a:sym typeface="Arial"/>
                  </a:defRPr>
                </a:pPr>
                <a:r>
                  <a:rPr sz="3400">
                    <a:solidFill>
                      <a:srgbClr val="000000"/>
                    </a:solidFill>
                    <a:uFill>
                      <a:solidFill>
                        <a:srgbClr val="000000"/>
                      </a:solidFill>
                    </a:uFill>
                  </a:rPr>
                  <a:t>               CPU time</a:t>
                </a:r>
                <a:r>
                  <a:rPr baseline="-19411" sz="3400">
                    <a:solidFill>
                      <a:srgbClr val="000000"/>
                    </a:solidFill>
                    <a:uFill>
                      <a:solidFill>
                        <a:srgbClr val="000000"/>
                      </a:solidFill>
                    </a:uFill>
                  </a:rPr>
                  <a:t>A</a:t>
                </a:r>
                <a:r>
                  <a:rPr sz="3400">
                    <a:solidFill>
                      <a:srgbClr val="000000"/>
                    </a:solidFill>
                    <a:uFill>
                      <a:solidFill>
                        <a:srgbClr val="000000"/>
                      </a:solidFill>
                    </a:uFill>
                  </a:rPr>
                  <a:t>         CPU clock cycles</a:t>
                </a:r>
                <a:r>
                  <a:rPr baseline="-19411" sz="3400">
                    <a:solidFill>
                      <a:srgbClr val="000000"/>
                    </a:solidFill>
                    <a:uFill>
                      <a:solidFill>
                        <a:srgbClr val="000000"/>
                      </a:solidFill>
                    </a:uFill>
                  </a:rPr>
                  <a:t>A</a:t>
                </a:r>
              </a:p>
            </p:txBody>
          </p:sp>
          <p:sp>
            <p:nvSpPr>
              <p:cNvPr id="537" name="clock rateA"/>
              <p:cNvSpPr txBox="1"/>
              <p:nvPr/>
            </p:nvSpPr>
            <p:spPr>
              <a:xfrm>
                <a:off x="0" y="541866"/>
                <a:ext cx="9970348" cy="61133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36124" tIns="36124" rIns="36124" bIns="36124" numCol="1" anchor="t">
                <a:spAutoFit/>
              </a:bodyPr>
              <a:lstStyle/>
              <a:p>
                <a:pPr marL="287338" indent="-287338" algn="l" defTabSz="914400">
                  <a:lnSpc>
                    <a:spcPct val="90000"/>
                  </a:lnSpc>
                  <a:spcBef>
                    <a:spcPts val="1800"/>
                  </a:spcBef>
                  <a:defRPr sz="2400">
                    <a:solidFill>
                      <a:srgbClr val="FC0128"/>
                    </a:solidFill>
                    <a:uFill>
                      <a:solidFill>
                        <a:srgbClr val="FC0128"/>
                      </a:solidFill>
                    </a:uFill>
                    <a:latin typeface="Arial"/>
                    <a:ea typeface="Arial"/>
                    <a:cs typeface="Arial"/>
                    <a:sym typeface="Arial"/>
                  </a:defRPr>
                </a:pPr>
                <a:r>
                  <a:rPr sz="3400">
                    <a:solidFill>
                      <a:srgbClr val="000000"/>
                    </a:solidFill>
                    <a:uFill>
                      <a:solidFill>
                        <a:srgbClr val="000000"/>
                      </a:solidFill>
                    </a:uFill>
                  </a:rPr>
                  <a:t>                                               clock rate</a:t>
                </a:r>
                <a:r>
                  <a:rPr baseline="-19411" sz="3400">
                    <a:solidFill>
                      <a:srgbClr val="000000"/>
                    </a:solidFill>
                    <a:uFill>
                      <a:solidFill>
                        <a:srgbClr val="000000"/>
                      </a:solidFill>
                    </a:uFill>
                  </a:rPr>
                  <a:t>A</a:t>
                </a:r>
                <a:r>
                  <a:rPr sz="3400">
                    <a:solidFill>
                      <a:srgbClr val="000000"/>
                    </a:solidFill>
                    <a:uFill>
                      <a:solidFill>
                        <a:srgbClr val="000000"/>
                      </a:solidFill>
                    </a:uFill>
                  </a:rPr>
                  <a:t>   </a:t>
                </a:r>
              </a:p>
            </p:txBody>
          </p:sp>
          <p:sp>
            <p:nvSpPr>
              <p:cNvPr id="538" name="=   -------------------------------"/>
              <p:cNvSpPr txBox="1"/>
              <p:nvPr/>
            </p:nvSpPr>
            <p:spPr>
              <a:xfrm>
                <a:off x="0" y="216746"/>
                <a:ext cx="12029441" cy="55342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36124" tIns="36124" rIns="36124" bIns="36124" numCol="1" anchor="t">
                <a:spAutoFit/>
              </a:bodyPr>
              <a:lstStyle>
                <a:lvl1pPr marL="287338" indent="-287338" algn="l" defTabSz="914400">
                  <a:lnSpc>
                    <a:spcPct val="90000"/>
                  </a:lnSpc>
                  <a:spcBef>
                    <a:spcPts val="1800"/>
                  </a:spcBef>
                  <a:defRPr sz="3400">
                    <a:uFill>
                      <a:solidFill>
                        <a:srgbClr val="000000"/>
                      </a:solidFill>
                    </a:uFill>
                    <a:latin typeface="Arial"/>
                    <a:ea typeface="Arial"/>
                    <a:cs typeface="Arial"/>
                    <a:sym typeface="Arial"/>
                  </a:defRPr>
                </a:lvl1pPr>
              </a:lstStyle>
              <a:p>
                <a:pPr>
                  <a:defRPr>
                    <a:solidFill>
                      <a:srgbClr val="FC0128"/>
                    </a:solidFill>
                    <a:uFill>
                      <a:solidFill>
                        <a:srgbClr val="FC0128"/>
                      </a:solidFill>
                    </a:uFill>
                  </a:defRPr>
                </a:pPr>
                <a:r>
                  <a:rPr>
                    <a:solidFill>
                      <a:srgbClr val="000000"/>
                    </a:solidFill>
                    <a:uFill>
                      <a:solidFill>
                        <a:srgbClr val="000000"/>
                      </a:solidFill>
                    </a:uFill>
                  </a:rPr>
                  <a:t>                                   =   -------------------------------</a:t>
                </a:r>
              </a:p>
            </p:txBody>
          </p:sp>
        </p:grpSp>
        <p:sp>
          <p:nvSpPr>
            <p:cNvPr id="540" name="CPU clock cyclesA = 10 sec x 2 x 109 cycles/sec        = 20 x 109 cycles"/>
            <p:cNvSpPr txBox="1"/>
            <p:nvPr/>
          </p:nvSpPr>
          <p:spPr>
            <a:xfrm>
              <a:off x="325119" y="1408853"/>
              <a:ext cx="11595949" cy="105272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6124" tIns="36124" rIns="36124" bIns="36124" numCol="1" anchor="t">
              <a:spAutoFit/>
            </a:bodyPr>
            <a:lstStyle/>
            <a:p>
              <a:pPr marL="287338" indent="-287338" algn="l" defTabSz="914400">
                <a:lnSpc>
                  <a:spcPct val="90000"/>
                </a:lnSpc>
                <a:spcBef>
                  <a:spcPts val="1800"/>
                </a:spcBef>
                <a:defRPr sz="2400">
                  <a:solidFill>
                    <a:srgbClr val="FC0128"/>
                  </a:solidFill>
                  <a:uFill>
                    <a:solidFill>
                      <a:srgbClr val="FC0128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r>
                <a:rPr sz="3400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rPr>
                <a:t>CPU clock cycles</a:t>
              </a:r>
              <a:r>
                <a:rPr baseline="-19411" sz="3400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rPr>
                <a:t>A</a:t>
              </a:r>
              <a:r>
                <a:rPr sz="3400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rPr>
                <a:t> = 10 sec x 2 x 10</a:t>
              </a:r>
              <a:r>
                <a:rPr baseline="30588" sz="3400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rPr>
                <a:t>9</a:t>
              </a:r>
              <a:r>
                <a:rPr sz="3400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rPr>
                <a:t> cycles/sec 							= 20 x 10</a:t>
              </a:r>
              <a:r>
                <a:rPr baseline="30588" sz="3400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rPr>
                <a:t>9</a:t>
              </a:r>
              <a:r>
                <a:rPr sz="3400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rPr>
                <a:t> cycles</a:t>
              </a:r>
            </a:p>
          </p:txBody>
        </p:sp>
        <p:grpSp>
          <p:nvGrpSpPr>
            <p:cNvPr id="544" name="成组"/>
            <p:cNvGrpSpPr/>
            <p:nvPr/>
          </p:nvGrpSpPr>
          <p:grpSpPr>
            <a:xfrm>
              <a:off x="108373" y="2709333"/>
              <a:ext cx="12029441" cy="1153202"/>
              <a:chOff x="0" y="0"/>
              <a:chExt cx="12029440" cy="1153201"/>
            </a:xfrm>
          </p:grpSpPr>
          <p:sp>
            <p:nvSpPr>
              <p:cNvPr id="541" name="CPU timeB         1.2 x 20 x 109 cycles"/>
              <p:cNvSpPr txBox="1"/>
              <p:nvPr/>
            </p:nvSpPr>
            <p:spPr>
              <a:xfrm>
                <a:off x="108373" y="0"/>
                <a:ext cx="11921068" cy="61133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36124" tIns="36124" rIns="36124" bIns="36124" numCol="1" anchor="t">
                <a:spAutoFit/>
              </a:bodyPr>
              <a:lstStyle/>
              <a:p>
                <a:pPr marL="287338" indent="-287338" algn="l" defTabSz="914400">
                  <a:lnSpc>
                    <a:spcPct val="90000"/>
                  </a:lnSpc>
                  <a:spcBef>
                    <a:spcPts val="1800"/>
                  </a:spcBef>
                  <a:defRPr sz="2400">
                    <a:solidFill>
                      <a:srgbClr val="FC0128"/>
                    </a:solidFill>
                    <a:uFill>
                      <a:solidFill>
                        <a:srgbClr val="FC0128"/>
                      </a:solidFill>
                    </a:uFill>
                    <a:latin typeface="Arial"/>
                    <a:ea typeface="Arial"/>
                    <a:cs typeface="Arial"/>
                    <a:sym typeface="Arial"/>
                  </a:defRPr>
                </a:pPr>
                <a:r>
                  <a:rPr sz="3400">
                    <a:solidFill>
                      <a:srgbClr val="000000"/>
                    </a:solidFill>
                    <a:uFill>
                      <a:solidFill>
                        <a:srgbClr val="000000"/>
                      </a:solidFill>
                    </a:uFill>
                  </a:rPr>
                  <a:t>               CPU time</a:t>
                </a:r>
                <a:r>
                  <a:rPr baseline="-19411" sz="3400">
                    <a:solidFill>
                      <a:srgbClr val="000000"/>
                    </a:solidFill>
                    <a:uFill>
                      <a:solidFill>
                        <a:srgbClr val="000000"/>
                      </a:solidFill>
                    </a:uFill>
                  </a:rPr>
                  <a:t>B</a:t>
                </a:r>
                <a:r>
                  <a:rPr sz="3400">
                    <a:solidFill>
                      <a:srgbClr val="000000"/>
                    </a:solidFill>
                    <a:uFill>
                      <a:solidFill>
                        <a:srgbClr val="000000"/>
                      </a:solidFill>
                    </a:uFill>
                  </a:rPr>
                  <a:t>         1.2 x 20 x 10</a:t>
                </a:r>
                <a:r>
                  <a:rPr baseline="30588" sz="3400">
                    <a:solidFill>
                      <a:srgbClr val="000000"/>
                    </a:solidFill>
                    <a:uFill>
                      <a:solidFill>
                        <a:srgbClr val="000000"/>
                      </a:solidFill>
                    </a:uFill>
                  </a:rPr>
                  <a:t>9</a:t>
                </a:r>
                <a:r>
                  <a:rPr sz="3400">
                    <a:solidFill>
                      <a:srgbClr val="000000"/>
                    </a:solidFill>
                    <a:uFill>
                      <a:solidFill>
                        <a:srgbClr val="000000"/>
                      </a:solidFill>
                    </a:uFill>
                  </a:rPr>
                  <a:t> cycles</a:t>
                </a:r>
              </a:p>
            </p:txBody>
          </p:sp>
          <p:sp>
            <p:nvSpPr>
              <p:cNvPr id="542" name="clock rateB"/>
              <p:cNvSpPr txBox="1"/>
              <p:nvPr/>
            </p:nvSpPr>
            <p:spPr>
              <a:xfrm>
                <a:off x="0" y="541866"/>
                <a:ext cx="9970348" cy="61133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36124" tIns="36124" rIns="36124" bIns="36124" numCol="1" anchor="t">
                <a:spAutoFit/>
              </a:bodyPr>
              <a:lstStyle/>
              <a:p>
                <a:pPr marL="287338" indent="-287338" algn="l" defTabSz="914400">
                  <a:lnSpc>
                    <a:spcPct val="90000"/>
                  </a:lnSpc>
                  <a:spcBef>
                    <a:spcPts val="1800"/>
                  </a:spcBef>
                  <a:defRPr sz="2400">
                    <a:solidFill>
                      <a:srgbClr val="FC0128"/>
                    </a:solidFill>
                    <a:uFill>
                      <a:solidFill>
                        <a:srgbClr val="FC0128"/>
                      </a:solidFill>
                    </a:uFill>
                    <a:latin typeface="Arial"/>
                    <a:ea typeface="Arial"/>
                    <a:cs typeface="Arial"/>
                    <a:sym typeface="Arial"/>
                  </a:defRPr>
                </a:pPr>
                <a:r>
                  <a:rPr sz="3400">
                    <a:solidFill>
                      <a:srgbClr val="000000"/>
                    </a:solidFill>
                    <a:uFill>
                      <a:solidFill>
                        <a:srgbClr val="000000"/>
                      </a:solidFill>
                    </a:uFill>
                  </a:rPr>
                  <a:t>                                                clock rate</a:t>
                </a:r>
                <a:r>
                  <a:rPr baseline="-19411" sz="3400">
                    <a:solidFill>
                      <a:srgbClr val="000000"/>
                    </a:solidFill>
                    <a:uFill>
                      <a:solidFill>
                        <a:srgbClr val="000000"/>
                      </a:solidFill>
                    </a:uFill>
                  </a:rPr>
                  <a:t>B</a:t>
                </a:r>
                <a:r>
                  <a:rPr sz="3400">
                    <a:solidFill>
                      <a:srgbClr val="000000"/>
                    </a:solidFill>
                    <a:uFill>
                      <a:solidFill>
                        <a:srgbClr val="000000"/>
                      </a:solidFill>
                    </a:uFill>
                  </a:rPr>
                  <a:t>   </a:t>
                </a:r>
              </a:p>
            </p:txBody>
          </p:sp>
          <p:sp>
            <p:nvSpPr>
              <p:cNvPr id="543" name="=   -------------------------------"/>
              <p:cNvSpPr txBox="1"/>
              <p:nvPr/>
            </p:nvSpPr>
            <p:spPr>
              <a:xfrm>
                <a:off x="0" y="216746"/>
                <a:ext cx="12029441" cy="55342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36124" tIns="36124" rIns="36124" bIns="36124" numCol="1" anchor="t">
                <a:spAutoFit/>
              </a:bodyPr>
              <a:lstStyle>
                <a:lvl1pPr marL="287338" indent="-287338" algn="l" defTabSz="914400">
                  <a:lnSpc>
                    <a:spcPct val="90000"/>
                  </a:lnSpc>
                  <a:spcBef>
                    <a:spcPts val="1800"/>
                  </a:spcBef>
                  <a:defRPr sz="3400">
                    <a:uFill>
                      <a:solidFill>
                        <a:srgbClr val="000000"/>
                      </a:solidFill>
                    </a:uFill>
                    <a:latin typeface="Arial"/>
                    <a:ea typeface="Arial"/>
                    <a:cs typeface="Arial"/>
                    <a:sym typeface="Arial"/>
                  </a:defRPr>
                </a:lvl1pPr>
              </a:lstStyle>
              <a:p>
                <a:pPr>
                  <a:defRPr>
                    <a:solidFill>
                      <a:srgbClr val="FC0128"/>
                    </a:solidFill>
                    <a:uFill>
                      <a:solidFill>
                        <a:srgbClr val="FC0128"/>
                      </a:solidFill>
                    </a:uFill>
                  </a:defRPr>
                </a:pPr>
                <a:r>
                  <a:rPr>
                    <a:solidFill>
                      <a:srgbClr val="000000"/>
                    </a:solidFill>
                    <a:uFill>
                      <a:solidFill>
                        <a:srgbClr val="000000"/>
                      </a:solidFill>
                    </a:uFill>
                  </a:rPr>
                  <a:t>                                   =   -------------------------------</a:t>
                </a:r>
              </a:p>
            </p:txBody>
          </p:sp>
        </p:grpSp>
        <p:grpSp>
          <p:nvGrpSpPr>
            <p:cNvPr id="548" name="成组"/>
            <p:cNvGrpSpPr/>
            <p:nvPr/>
          </p:nvGrpSpPr>
          <p:grpSpPr>
            <a:xfrm>
              <a:off x="108373" y="4009813"/>
              <a:ext cx="12029441" cy="1095290"/>
              <a:chOff x="0" y="0"/>
              <a:chExt cx="12029440" cy="1095289"/>
            </a:xfrm>
          </p:grpSpPr>
          <p:sp>
            <p:nvSpPr>
              <p:cNvPr id="545" name="clock rateB         1.2 x 20 x 109 cycles"/>
              <p:cNvSpPr txBox="1"/>
              <p:nvPr/>
            </p:nvSpPr>
            <p:spPr>
              <a:xfrm>
                <a:off x="108373" y="0"/>
                <a:ext cx="11921068" cy="61133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36124" tIns="36124" rIns="36124" bIns="36124" numCol="1" anchor="t">
                <a:spAutoFit/>
              </a:bodyPr>
              <a:lstStyle/>
              <a:p>
                <a:pPr marL="287338" indent="-287338" algn="l" defTabSz="914400">
                  <a:lnSpc>
                    <a:spcPct val="90000"/>
                  </a:lnSpc>
                  <a:spcBef>
                    <a:spcPts val="1800"/>
                  </a:spcBef>
                  <a:defRPr sz="2400">
                    <a:solidFill>
                      <a:srgbClr val="FC0128"/>
                    </a:solidFill>
                    <a:uFill>
                      <a:solidFill>
                        <a:srgbClr val="FC0128"/>
                      </a:solidFill>
                    </a:uFill>
                    <a:latin typeface="Arial"/>
                    <a:ea typeface="Arial"/>
                    <a:cs typeface="Arial"/>
                    <a:sym typeface="Arial"/>
                  </a:defRPr>
                </a:pPr>
                <a:r>
                  <a:rPr sz="3400">
                    <a:solidFill>
                      <a:srgbClr val="000000"/>
                    </a:solidFill>
                    <a:uFill>
                      <a:solidFill>
                        <a:srgbClr val="000000"/>
                      </a:solidFill>
                    </a:uFill>
                  </a:rPr>
                  <a:t>               clock rate</a:t>
                </a:r>
                <a:r>
                  <a:rPr baseline="-19411" sz="3400">
                    <a:solidFill>
                      <a:srgbClr val="000000"/>
                    </a:solidFill>
                    <a:uFill>
                      <a:solidFill>
                        <a:srgbClr val="000000"/>
                      </a:solidFill>
                    </a:uFill>
                  </a:rPr>
                  <a:t>B</a:t>
                </a:r>
                <a:r>
                  <a:rPr sz="3400">
                    <a:solidFill>
                      <a:srgbClr val="000000"/>
                    </a:solidFill>
                    <a:uFill>
                      <a:solidFill>
                        <a:srgbClr val="000000"/>
                      </a:solidFill>
                    </a:uFill>
                  </a:rPr>
                  <a:t>         1.2 x 20 x 10</a:t>
                </a:r>
                <a:r>
                  <a:rPr baseline="30588" sz="3400">
                    <a:solidFill>
                      <a:srgbClr val="000000"/>
                    </a:solidFill>
                    <a:uFill>
                      <a:solidFill>
                        <a:srgbClr val="000000"/>
                      </a:solidFill>
                    </a:uFill>
                  </a:rPr>
                  <a:t>9</a:t>
                </a:r>
                <a:r>
                  <a:rPr sz="3400">
                    <a:solidFill>
                      <a:srgbClr val="000000"/>
                    </a:solidFill>
                    <a:uFill>
                      <a:solidFill>
                        <a:srgbClr val="000000"/>
                      </a:solidFill>
                    </a:uFill>
                  </a:rPr>
                  <a:t> cycles</a:t>
                </a:r>
              </a:p>
            </p:txBody>
          </p:sp>
          <p:sp>
            <p:nvSpPr>
              <p:cNvPr id="546" name="6 seconds"/>
              <p:cNvSpPr txBox="1"/>
              <p:nvPr/>
            </p:nvSpPr>
            <p:spPr>
              <a:xfrm>
                <a:off x="0" y="541866"/>
                <a:ext cx="9970348" cy="55342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36124" tIns="36124" rIns="36124" bIns="36124" numCol="1" anchor="t">
                <a:spAutoFit/>
              </a:bodyPr>
              <a:lstStyle>
                <a:lvl1pPr marL="287338" indent="-287338" algn="l" defTabSz="914400">
                  <a:lnSpc>
                    <a:spcPct val="90000"/>
                  </a:lnSpc>
                  <a:spcBef>
                    <a:spcPts val="1800"/>
                  </a:spcBef>
                  <a:defRPr sz="3400">
                    <a:uFill>
                      <a:solidFill>
                        <a:srgbClr val="000000"/>
                      </a:solidFill>
                    </a:uFill>
                    <a:latin typeface="Arial"/>
                    <a:ea typeface="Arial"/>
                    <a:cs typeface="Arial"/>
                    <a:sym typeface="Arial"/>
                  </a:defRPr>
                </a:lvl1pPr>
              </a:lstStyle>
              <a:p>
                <a:pPr>
                  <a:defRPr>
                    <a:solidFill>
                      <a:srgbClr val="FC0128"/>
                    </a:solidFill>
                    <a:uFill>
                      <a:solidFill>
                        <a:srgbClr val="FC0128"/>
                      </a:solidFill>
                    </a:uFill>
                  </a:defRPr>
                </a:pPr>
                <a:r>
                  <a:rPr>
                    <a:solidFill>
                      <a:srgbClr val="000000"/>
                    </a:solidFill>
                    <a:uFill>
                      <a:solidFill>
                        <a:srgbClr val="000000"/>
                      </a:solidFill>
                    </a:uFill>
                  </a:rPr>
                  <a:t>                                                 6 seconds</a:t>
                </a:r>
              </a:p>
            </p:txBody>
          </p:sp>
          <p:sp>
            <p:nvSpPr>
              <p:cNvPr id="547" name="=   ------------------------------- = 4 GHz"/>
              <p:cNvSpPr txBox="1"/>
              <p:nvPr/>
            </p:nvSpPr>
            <p:spPr>
              <a:xfrm>
                <a:off x="0" y="216746"/>
                <a:ext cx="12029441" cy="55342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36124" tIns="36124" rIns="36124" bIns="36124" numCol="1" anchor="t">
                <a:spAutoFit/>
              </a:bodyPr>
              <a:lstStyle>
                <a:lvl1pPr marL="287338" indent="-287338" algn="l" defTabSz="914400">
                  <a:lnSpc>
                    <a:spcPct val="90000"/>
                  </a:lnSpc>
                  <a:spcBef>
                    <a:spcPts val="1800"/>
                  </a:spcBef>
                  <a:defRPr sz="3400">
                    <a:uFill>
                      <a:solidFill>
                        <a:srgbClr val="000000"/>
                      </a:solidFill>
                    </a:uFill>
                    <a:latin typeface="Arial"/>
                    <a:ea typeface="Arial"/>
                    <a:cs typeface="Arial"/>
                    <a:sym typeface="Arial"/>
                  </a:defRPr>
                </a:lvl1pPr>
              </a:lstStyle>
              <a:p>
                <a:pPr>
                  <a:defRPr>
                    <a:solidFill>
                      <a:srgbClr val="FC0128"/>
                    </a:solidFill>
                    <a:uFill>
                      <a:solidFill>
                        <a:srgbClr val="FC0128"/>
                      </a:solidFill>
                    </a:uFill>
                  </a:defRPr>
                </a:pPr>
                <a:r>
                  <a:rPr>
                    <a:solidFill>
                      <a:srgbClr val="000000"/>
                    </a:solidFill>
                    <a:uFill>
                      <a:solidFill>
                        <a:srgbClr val="000000"/>
                      </a:solidFill>
                    </a:uFill>
                  </a:rPr>
                  <a:t>                                   =   ------------------------------- = 4 GHz</a:t>
                </a:r>
              </a:p>
            </p:txBody>
          </p:sp>
        </p:grpSp>
      </p:grpSp>
    </p:spTree>
  </p:cSld>
  <p:clrMapOvr>
    <a:masterClrMapping/>
  </p:clrMapOvr>
  <p:transition xmlns:p14="http://schemas.microsoft.com/office/powerpoint/2010/main" spd="med" advClick="1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CPU性能及其因素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09625">
              <a:defRPr sz="4240"/>
            </a:lvl1pPr>
          </a:lstStyle>
          <a:p>
            <a:pPr/>
            <a:r>
              <a:t>CPU性能及其因素</a:t>
            </a:r>
          </a:p>
        </p:txBody>
      </p:sp>
      <p:sp>
        <p:nvSpPr>
          <p:cNvPr id="552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556" name="成组"/>
          <p:cNvGrpSpPr/>
          <p:nvPr/>
        </p:nvGrpSpPr>
        <p:grpSpPr>
          <a:xfrm>
            <a:off x="379306" y="2139195"/>
            <a:ext cx="12029441" cy="1095290"/>
            <a:chOff x="0" y="0"/>
            <a:chExt cx="12029440" cy="1095289"/>
          </a:xfrm>
        </p:grpSpPr>
        <p:sp>
          <p:nvSpPr>
            <p:cNvPr id="553" name="CPU execution time      # CPU clock cycles"/>
            <p:cNvSpPr txBox="1"/>
            <p:nvPr/>
          </p:nvSpPr>
          <p:spPr>
            <a:xfrm>
              <a:off x="0" y="0"/>
              <a:ext cx="8453121" cy="5534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6124" tIns="36124" rIns="36124" bIns="36124" numCol="1" anchor="t">
              <a:spAutoFit/>
            </a:bodyPr>
            <a:lstStyle/>
            <a:p>
              <a:pPr marL="287338" indent="-287338" algn="l" defTabSz="914400">
                <a:lnSpc>
                  <a:spcPct val="90000"/>
                </a:lnSpc>
                <a:spcBef>
                  <a:spcPts val="1800"/>
                </a:spcBef>
                <a:defRPr sz="3400">
                  <a:solidFill>
                    <a:srgbClr val="FC0128"/>
                  </a:solidFill>
                  <a:uFill>
                    <a:solidFill>
                      <a:srgbClr val="FC0128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r>
                <a:rPr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rPr>
                <a:t>CPU execution time      </a:t>
              </a:r>
              <a:r>
                <a:rPr>
                  <a:solidFill>
                    <a:srgbClr val="FF2600"/>
                  </a:solidFill>
                  <a:uFill>
                    <a:solidFill>
                      <a:srgbClr val="000000"/>
                    </a:solidFill>
                  </a:uFill>
                </a:rPr>
                <a:t># CPU clock cycles</a:t>
              </a:r>
            </a:p>
          </p:txBody>
        </p:sp>
        <p:sp>
          <p:nvSpPr>
            <p:cNvPr id="554" name="for a program               for a program"/>
            <p:cNvSpPr txBox="1"/>
            <p:nvPr/>
          </p:nvSpPr>
          <p:spPr>
            <a:xfrm>
              <a:off x="0" y="541866"/>
              <a:ext cx="8453121" cy="5534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6124" tIns="36124" rIns="36124" bIns="36124" numCol="1" anchor="t">
              <a:spAutoFit/>
            </a:bodyPr>
            <a:lstStyle/>
            <a:p>
              <a:pPr marL="287338" indent="-287338" algn="l" defTabSz="914400">
                <a:lnSpc>
                  <a:spcPct val="90000"/>
                </a:lnSpc>
                <a:spcBef>
                  <a:spcPts val="1800"/>
                </a:spcBef>
                <a:defRPr sz="3400">
                  <a:solidFill>
                    <a:srgbClr val="FC0128"/>
                  </a:solidFill>
                  <a:uFill>
                    <a:solidFill>
                      <a:srgbClr val="FC0128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r>
                <a:rPr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rPr>
                <a:t>     for a program               </a:t>
              </a:r>
              <a:r>
                <a:rPr>
                  <a:solidFill>
                    <a:srgbClr val="FF2600"/>
                  </a:solidFill>
                  <a:uFill>
                    <a:solidFill>
                      <a:srgbClr val="000000"/>
                    </a:solidFill>
                  </a:uFill>
                </a:rPr>
                <a:t>for a program</a:t>
              </a:r>
            </a:p>
          </p:txBody>
        </p:sp>
        <p:sp>
          <p:nvSpPr>
            <p:cNvPr id="555" name="=                                 x  clock cycle time"/>
            <p:cNvSpPr txBox="1"/>
            <p:nvPr/>
          </p:nvSpPr>
          <p:spPr>
            <a:xfrm>
              <a:off x="0" y="216746"/>
              <a:ext cx="12029441" cy="5534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6124" tIns="36124" rIns="36124" bIns="36124" numCol="1" anchor="t">
              <a:spAutoFit/>
            </a:bodyPr>
            <a:lstStyle>
              <a:lvl1pPr marL="287338" indent="-287338" algn="l" defTabSz="914400">
                <a:lnSpc>
                  <a:spcPct val="90000"/>
                </a:lnSpc>
                <a:spcBef>
                  <a:spcPts val="1800"/>
                </a:spcBef>
                <a:defRPr sz="3400">
                  <a:uFill>
                    <a:solidFill>
                      <a:srgbClr val="000000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>
                <a:defRPr>
                  <a:solidFill>
                    <a:srgbClr val="FC0128"/>
                  </a:solidFill>
                  <a:uFill>
                    <a:solidFill>
                      <a:srgbClr val="FC0128"/>
                    </a:solidFill>
                  </a:uFill>
                </a:defRPr>
              </a:pPr>
              <a:r>
                <a:rPr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rPr>
                <a:t>                                  =                                 x  clock cycle time</a:t>
              </a:r>
            </a:p>
          </p:txBody>
        </p:sp>
      </p:grpSp>
      <p:grpSp>
        <p:nvGrpSpPr>
          <p:cNvPr id="560" name="成组"/>
          <p:cNvGrpSpPr/>
          <p:nvPr/>
        </p:nvGrpSpPr>
        <p:grpSpPr>
          <a:xfrm>
            <a:off x="596053" y="4198289"/>
            <a:ext cx="12029441" cy="1095290"/>
            <a:chOff x="0" y="0"/>
            <a:chExt cx="12029440" cy="1095289"/>
          </a:xfrm>
        </p:grpSpPr>
        <p:sp>
          <p:nvSpPr>
            <p:cNvPr id="557" name="CPU execution time      # CPU clock cycles for a program"/>
            <p:cNvSpPr txBox="1"/>
            <p:nvPr/>
          </p:nvSpPr>
          <p:spPr>
            <a:xfrm>
              <a:off x="0" y="0"/>
              <a:ext cx="11921067" cy="5534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6124" tIns="36124" rIns="36124" bIns="36124" numCol="1" anchor="t">
              <a:spAutoFit/>
            </a:bodyPr>
            <a:lstStyle/>
            <a:p>
              <a:pPr marL="287338" indent="-287338" algn="l" defTabSz="914400">
                <a:lnSpc>
                  <a:spcPct val="90000"/>
                </a:lnSpc>
                <a:spcBef>
                  <a:spcPts val="1800"/>
                </a:spcBef>
                <a:defRPr sz="3400">
                  <a:solidFill>
                    <a:srgbClr val="FC0128"/>
                  </a:solidFill>
                  <a:uFill>
                    <a:solidFill>
                      <a:srgbClr val="FC0128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r>
                <a:rPr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rPr>
                <a:t>CPU execution time      </a:t>
              </a:r>
              <a:r>
                <a:rPr>
                  <a:solidFill>
                    <a:srgbClr val="FF2600"/>
                  </a:solidFill>
                  <a:uFill>
                    <a:solidFill>
                      <a:srgbClr val="000000"/>
                    </a:solidFill>
                  </a:uFill>
                </a:rPr>
                <a:t># CPU clock cycles for a program</a:t>
              </a:r>
            </a:p>
          </p:txBody>
        </p:sp>
        <p:sp>
          <p:nvSpPr>
            <p:cNvPr id="558" name="for a program                             clock rate"/>
            <p:cNvSpPr txBox="1"/>
            <p:nvPr/>
          </p:nvSpPr>
          <p:spPr>
            <a:xfrm>
              <a:off x="0" y="541866"/>
              <a:ext cx="9970348" cy="5534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6124" tIns="36124" rIns="36124" bIns="36124" numCol="1" anchor="t">
              <a:spAutoFit/>
            </a:bodyPr>
            <a:lstStyle>
              <a:lvl1pPr marL="287338" indent="-287338" algn="l" defTabSz="914400">
                <a:lnSpc>
                  <a:spcPct val="90000"/>
                </a:lnSpc>
                <a:spcBef>
                  <a:spcPts val="1800"/>
                </a:spcBef>
                <a:defRPr sz="3400">
                  <a:uFill>
                    <a:solidFill>
                      <a:srgbClr val="000000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>
                <a:defRPr>
                  <a:solidFill>
                    <a:srgbClr val="FC0128"/>
                  </a:solidFill>
                  <a:uFill>
                    <a:solidFill>
                      <a:srgbClr val="FC0128"/>
                    </a:solidFill>
                  </a:uFill>
                </a:defRPr>
              </a:pPr>
              <a:r>
                <a:rPr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rPr>
                <a:t>     for a program                             clock rate   </a:t>
              </a:r>
            </a:p>
          </p:txBody>
        </p:sp>
        <p:sp>
          <p:nvSpPr>
            <p:cNvPr id="559" name="=   -------------------------------------------"/>
            <p:cNvSpPr txBox="1"/>
            <p:nvPr/>
          </p:nvSpPr>
          <p:spPr>
            <a:xfrm>
              <a:off x="0" y="216746"/>
              <a:ext cx="12029441" cy="5534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6124" tIns="36124" rIns="36124" bIns="36124" numCol="1" anchor="t">
              <a:spAutoFit/>
            </a:bodyPr>
            <a:lstStyle>
              <a:lvl1pPr marL="287338" indent="-287338" algn="l" defTabSz="914400">
                <a:lnSpc>
                  <a:spcPct val="90000"/>
                </a:lnSpc>
                <a:spcBef>
                  <a:spcPts val="1800"/>
                </a:spcBef>
                <a:defRPr sz="3400">
                  <a:uFill>
                    <a:solidFill>
                      <a:srgbClr val="000000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>
                <a:defRPr>
                  <a:solidFill>
                    <a:srgbClr val="FC0128"/>
                  </a:solidFill>
                  <a:uFill>
                    <a:solidFill>
                      <a:srgbClr val="FC0128"/>
                    </a:solidFill>
                  </a:uFill>
                </a:defRPr>
              </a:pPr>
              <a:r>
                <a:rPr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rPr>
                <a:t>                                  =   -------------------------------------------</a:t>
              </a:r>
            </a:p>
          </p:txBody>
        </p:sp>
      </p:grpSp>
      <p:sp>
        <p:nvSpPr>
          <p:cNvPr id="561" name="or"/>
          <p:cNvSpPr txBox="1"/>
          <p:nvPr/>
        </p:nvSpPr>
        <p:spPr>
          <a:xfrm>
            <a:off x="487679" y="3548048"/>
            <a:ext cx="11595949" cy="4670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6124" tIns="36124" rIns="36124" bIns="36124">
            <a:spAutoFit/>
          </a:bodyPr>
          <a:lstStyle>
            <a:lvl1pPr marL="287338" indent="-287338" defTabSz="914400">
              <a:lnSpc>
                <a:spcPct val="90000"/>
              </a:lnSpc>
              <a:spcBef>
                <a:spcPts val="1500"/>
              </a:spcBef>
              <a:defRPr sz="28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>
                <a:solidFill>
                  <a:srgbClr val="FC0128"/>
                </a:solidFill>
                <a:uFill>
                  <a:solidFill>
                    <a:srgbClr val="FC0128"/>
                  </a:solidFill>
                </a:uFill>
              </a:defRPr>
            </a:pP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or</a:t>
            </a:r>
          </a:p>
        </p:txBody>
      </p:sp>
      <p:sp>
        <p:nvSpPr>
          <p:cNvPr id="562" name="如何计算一段程序所需的时钟周期数"/>
          <p:cNvSpPr txBox="1"/>
          <p:nvPr/>
        </p:nvSpPr>
        <p:spPr>
          <a:xfrm>
            <a:off x="1974849" y="6708140"/>
            <a:ext cx="9055101" cy="889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400">
                <a:solidFill>
                  <a:srgbClr val="FF2600"/>
                </a:solidFill>
                <a:latin typeface="Kaiti SC Regular"/>
                <a:ea typeface="Kaiti SC Regular"/>
                <a:cs typeface="Kaiti SC Regular"/>
                <a:sym typeface="Kaiti SC Regular"/>
              </a:defRPr>
            </a:lvl1pPr>
          </a:lstStyle>
          <a:p>
            <a:pPr/>
            <a:r>
              <a:t>如何计算一段程序所需的时钟周期数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after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560" grpId="3"/>
      <p:bldP build="whole" bldLvl="1" animBg="1" rev="0" advAuto="0" spid="556" grpId="1"/>
      <p:bldP build="whole" bldLvl="1" animBg="1" rev="0" advAuto="0" spid="561" grpId="2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一段程序所需的时钟周期数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09625">
              <a:defRPr sz="4240"/>
            </a:lvl1pPr>
          </a:lstStyle>
          <a:p>
            <a:pPr/>
            <a:r>
              <a:t>一段程序所需的时钟周期数</a:t>
            </a:r>
          </a:p>
        </p:txBody>
      </p:sp>
      <p:sp>
        <p:nvSpPr>
          <p:cNvPr id="565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566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68278" y="4063086"/>
            <a:ext cx="11668244" cy="117608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指令的性能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09625">
              <a:defRPr sz="4240"/>
            </a:lvl1pPr>
          </a:lstStyle>
          <a:p>
            <a:pPr/>
            <a:r>
              <a:t>指令的性能</a:t>
            </a:r>
          </a:p>
        </p:txBody>
      </p:sp>
      <p:sp>
        <p:nvSpPr>
          <p:cNvPr id="569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70" name="Not all instructions take the same amount of time to execute…"/>
          <p:cNvSpPr txBox="1"/>
          <p:nvPr/>
        </p:nvSpPr>
        <p:spPr>
          <a:xfrm>
            <a:off x="650239" y="1460684"/>
            <a:ext cx="11704322" cy="23097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6124" tIns="36124" rIns="36124" bIns="36124">
            <a:normAutofit fontScale="100000" lnSpcReduction="0"/>
          </a:bodyPr>
          <a:lstStyle>
            <a:lvl1pPr marL="407062" indent="-407062" algn="l" defTabSz="914400">
              <a:lnSpc>
                <a:spcPct val="90000"/>
              </a:lnSpc>
              <a:spcBef>
                <a:spcPts val="1800"/>
              </a:spcBef>
              <a:buClr>
                <a:srgbClr val="FC0128"/>
              </a:buClr>
              <a:buSzPct val="75000"/>
              <a:buChar char="❑"/>
              <a:defRPr sz="34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  <a:lvl2pPr marL="839788" indent="-344488" algn="l" defTabSz="914400">
              <a:lnSpc>
                <a:spcPct val="85000"/>
              </a:lnSpc>
              <a:spcBef>
                <a:spcPts val="900"/>
              </a:spcBef>
              <a:buClr>
                <a:srgbClr val="FC0128"/>
              </a:buClr>
              <a:buSzPct val="75000"/>
              <a:buChar char=""/>
              <a:defRPr sz="28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lvl2pPr>
          </a:lstStyle>
          <a:p>
            <a:pPr/>
            <a:r>
              <a:t>Not all instructions take the same amount of time to execute</a:t>
            </a:r>
          </a:p>
          <a:p>
            <a:pPr lvl="1"/>
            <a:r>
              <a:t>One way to think about execution time is that it equals the number of instructions executed multiplied by the average time per instruction</a:t>
            </a:r>
          </a:p>
        </p:txBody>
      </p:sp>
      <p:sp>
        <p:nvSpPr>
          <p:cNvPr id="571" name="Clock cycles per instruction (CPI) – the average number of clock cycles each instruction takes to execute…"/>
          <p:cNvSpPr txBox="1"/>
          <p:nvPr/>
        </p:nvSpPr>
        <p:spPr>
          <a:xfrm>
            <a:off x="541866" y="5578870"/>
            <a:ext cx="11595948" cy="14833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6124" tIns="36124" rIns="36124" bIns="36124">
            <a:spAutoFit/>
          </a:bodyPr>
          <a:lstStyle/>
          <a:p>
            <a:pPr marL="542749" indent="-542749" algn="l" defTabSz="914400">
              <a:lnSpc>
                <a:spcPct val="90000"/>
              </a:lnSpc>
              <a:spcBef>
                <a:spcPts val="1800"/>
              </a:spcBef>
              <a:buClr>
                <a:srgbClr val="FC0128"/>
              </a:buClr>
              <a:buSzPct val="75000"/>
              <a:buChar char="❑"/>
              <a:defRPr sz="2400">
                <a:solidFill>
                  <a:srgbClr val="FC0128"/>
                </a:solidFill>
                <a:uFill>
                  <a:solidFill>
                    <a:srgbClr val="FC0128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sz="3400"/>
              <a:t>Clock cycles per instruction</a:t>
            </a:r>
            <a:r>
              <a:rPr sz="34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(CPI) – the average number of clock cycles each instruction takes to execute</a:t>
            </a:r>
          </a:p>
          <a:p>
            <a:pPr lvl="1" marL="878064" indent="-382764" algn="l" defTabSz="914400">
              <a:lnSpc>
                <a:spcPct val="85000"/>
              </a:lnSpc>
              <a:spcBef>
                <a:spcPts val="900"/>
              </a:spcBef>
              <a:buClr>
                <a:srgbClr val="FC0128"/>
              </a:buClr>
              <a:buSzPct val="75000"/>
              <a:buChar char=""/>
              <a:defRPr sz="2800">
                <a:solidFill>
                  <a:srgbClr val="FC0128"/>
                </a:solidFill>
                <a:uFill>
                  <a:solidFill>
                    <a:srgbClr val="FC0128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A way to compare two different implementations of the same ISA</a:t>
            </a:r>
          </a:p>
        </p:txBody>
      </p:sp>
      <p:graphicFrame>
        <p:nvGraphicFramePr>
          <p:cNvPr id="572" name="表格"/>
          <p:cNvGraphicFramePr/>
          <p:nvPr/>
        </p:nvGraphicFramePr>
        <p:xfrm>
          <a:off x="2926079" y="7529590"/>
          <a:ext cx="6827522" cy="1677620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1422400"/>
                <a:gridCol w="1801706"/>
                <a:gridCol w="1801706"/>
                <a:gridCol w="1801706"/>
              </a:tblGrid>
              <a:tr h="667708">
                <a:tc rowSpan="2">
                  <a:txBody>
                    <a:bodyPr/>
                    <a:lstStyle/>
                    <a:p>
                      <a:pPr defTabSz="914400">
                        <a:lnSpc>
                          <a:spcPct val="90000"/>
                        </a:lnSpc>
                        <a:spcBef>
                          <a:spcPts val="1400"/>
                        </a:spcBef>
                        <a:defRPr sz="2200">
                          <a:ln w="9525">
                            <a:solidFill>
                              <a:srgbClr val="000000"/>
                            </a:solidFill>
                          </a:ln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</a:p>
                  </a:txBody>
                  <a:tcPr marL="45720" marR="45720" marT="45720" marB="45720" anchor="t" anchorCtr="0" horzOverflow="overflow">
                    <a:lnL w="28575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28575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defTabSz="914400">
                        <a:lnSpc>
                          <a:spcPct val="90000"/>
                        </a:lnSpc>
                        <a:spcBef>
                          <a:spcPts val="1700"/>
                        </a:spcBef>
                        <a:defRPr sz="24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sz="2200">
                          <a:ln w="9525">
                            <a:solidFill>
                              <a:srgbClr val="000000"/>
                            </a:solidFill>
                          </a:ln>
                        </a:rPr>
                        <a:t>CPI for this instruction class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000000"/>
                      </a:solidFill>
                    </a:lnL>
                    <a:lnR w="28575">
                      <a:solidFill>
                        <a:srgbClr val="000000"/>
                      </a:solidFill>
                    </a:lnR>
                    <a:lnT w="28575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 hMerge="1">
                  <a:tcPr/>
                </a:tc>
                <a:tc hMerge="1">
                  <a:tcPr/>
                </a:tc>
              </a:tr>
              <a:tr h="514693">
                <a:tc vMerge="1">
                  <a:tcPr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90000"/>
                        </a:lnSpc>
                        <a:spcBef>
                          <a:spcPts val="1700"/>
                        </a:spcBef>
                        <a:defRPr sz="24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sz="2200">
                          <a:ln w="9525">
                            <a:solidFill>
                              <a:srgbClr val="000000"/>
                            </a:solidFill>
                          </a:ln>
                        </a:rPr>
                        <a:t>A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90000"/>
                        </a:lnSpc>
                        <a:spcBef>
                          <a:spcPts val="1700"/>
                        </a:spcBef>
                        <a:defRPr sz="24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sz="2200">
                          <a:ln w="9525">
                            <a:solidFill>
                              <a:srgbClr val="000000"/>
                            </a:solidFill>
                          </a:ln>
                        </a:rPr>
                        <a:t>B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90000"/>
                        </a:lnSpc>
                        <a:spcBef>
                          <a:spcPts val="1700"/>
                        </a:spcBef>
                        <a:defRPr sz="24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sz="2200">
                          <a:ln w="9525">
                            <a:solidFill>
                              <a:srgbClr val="000000"/>
                            </a:solidFill>
                          </a:ln>
                        </a:rPr>
                        <a:t>C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000000"/>
                      </a:solidFill>
                    </a:lnL>
                    <a:lnR w="28575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495217">
                <a:tc>
                  <a:txBody>
                    <a:bodyPr/>
                    <a:lstStyle/>
                    <a:p>
                      <a:pPr defTabSz="914400">
                        <a:lnSpc>
                          <a:spcPct val="90000"/>
                        </a:lnSpc>
                        <a:spcBef>
                          <a:spcPts val="1700"/>
                        </a:spcBef>
                        <a:defRPr sz="24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sz="2200">
                          <a:ln w="9525">
                            <a:solidFill>
                              <a:srgbClr val="000000"/>
                            </a:solidFill>
                          </a:ln>
                        </a:rPr>
                        <a:t>CPI</a:t>
                      </a:r>
                    </a:p>
                  </a:txBody>
                  <a:tcPr marL="45720" marR="45720" marT="45720" marB="45720" anchor="t" anchorCtr="0" horzOverflow="overflow">
                    <a:lnL w="28575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28575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90000"/>
                        </a:lnSpc>
                        <a:spcBef>
                          <a:spcPts val="1700"/>
                        </a:spcBef>
                        <a:defRPr sz="24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sz="2200">
                          <a:ln w="9525">
                            <a:solidFill>
                              <a:srgbClr val="000000"/>
                            </a:solidFill>
                          </a:ln>
                        </a:rPr>
                        <a:t>1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28575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90000"/>
                        </a:lnSpc>
                        <a:spcBef>
                          <a:spcPts val="1700"/>
                        </a:spcBef>
                        <a:defRPr sz="24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sz="2200">
                          <a:ln w="9525">
                            <a:solidFill>
                              <a:srgbClr val="000000"/>
                            </a:solidFill>
                          </a:ln>
                        </a:rPr>
                        <a:t>2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28575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90000"/>
                        </a:lnSpc>
                        <a:spcBef>
                          <a:spcPts val="1700"/>
                        </a:spcBef>
                        <a:defRPr sz="24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sz="2200">
                          <a:ln w="9525">
                            <a:solidFill>
                              <a:srgbClr val="000000"/>
                            </a:solidFill>
                          </a:ln>
                        </a:rPr>
                        <a:t>3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000000"/>
                      </a:solidFill>
                    </a:lnL>
                    <a:lnR w="28575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28575"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573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68278" y="3927437"/>
            <a:ext cx="11668244" cy="117608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572" grpId="2"/>
      <p:bldP build="whole" bldLvl="1" animBg="1" rev="0" advAuto="0" spid="571" grpId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举例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09625">
              <a:defRPr sz="4240"/>
            </a:lvl1pPr>
          </a:lstStyle>
          <a:p>
            <a:pPr/>
            <a:r>
              <a:t>举例</a:t>
            </a:r>
          </a:p>
        </p:txBody>
      </p:sp>
      <p:sp>
        <p:nvSpPr>
          <p:cNvPr id="576" name="假设我们有相同指令集的两种不同实现方式。计算机A的时钟周期为250ps，对某程序的CPI为2.0；计算机B的时钟周期为500ps，对同样程序的CPI为1.2.对于该程序，请问哪台计算机执行的速度更快？快多少？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假设我们有相同指令集的两种不同实现方式。计算机A的时钟周期为250ps，对某程序的CPI为2.0；计算机B的时钟周期为500ps，对同样程序的CPI为1.2.对于该程序，请问哪台计算机执行的速度更快？快多少？</a:t>
            </a:r>
          </a:p>
        </p:txBody>
      </p:sp>
      <p:sp>
        <p:nvSpPr>
          <p:cNvPr id="577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举例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09625">
              <a:defRPr sz="4240"/>
            </a:lvl1pPr>
          </a:lstStyle>
          <a:p>
            <a:pPr/>
            <a:r>
              <a:t>举例</a:t>
            </a:r>
          </a:p>
        </p:txBody>
      </p:sp>
      <p:sp>
        <p:nvSpPr>
          <p:cNvPr id="580" name="假设我们有相同指令集的两种不同实现方式。计算机A的时钟周期为250ps，对某程序的CPI为2.0；计算机B的时钟周期为500ps，对同样程序的CPI为1.2.对于该程序，请问哪台计算机执行的速度更快？快多少？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假设我们有相同指令集的两种不同实现方式。计算机A的时钟周期为250ps，对某程序的CPI为2.0；计算机B的时钟周期为500ps，对同样程序的CPI为1.2.对于该程序，请问哪台计算机执行的速度更快？快多少？</a:t>
            </a:r>
          </a:p>
        </p:txBody>
      </p:sp>
      <p:sp>
        <p:nvSpPr>
          <p:cNvPr id="581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82" name="Each computer executes the same number of instructions, I, so"/>
          <p:cNvSpPr txBox="1"/>
          <p:nvPr/>
        </p:nvSpPr>
        <p:spPr>
          <a:xfrm>
            <a:off x="490035" y="4297238"/>
            <a:ext cx="11812695" cy="10006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6124" tIns="36124" rIns="36124" bIns="36124">
            <a:spAutoFit/>
          </a:bodyPr>
          <a:lstStyle/>
          <a:p>
            <a:pPr marL="287338" indent="-287338" algn="l" defTabSz="914400">
              <a:lnSpc>
                <a:spcPct val="90000"/>
              </a:lnSpc>
              <a:spcBef>
                <a:spcPts val="1800"/>
              </a:spcBef>
              <a:defRPr sz="2400">
                <a:solidFill>
                  <a:srgbClr val="FC0128"/>
                </a:solidFill>
                <a:uFill>
                  <a:solidFill>
                    <a:srgbClr val="FC0128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sz="34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Each computer executes the same number of instructions, </a:t>
            </a:r>
            <a:r>
              <a:rPr i="1" sz="34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I</a:t>
            </a:r>
            <a:r>
              <a:rPr sz="34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, so</a:t>
            </a:r>
          </a:p>
        </p:txBody>
      </p:sp>
      <p:sp>
        <p:nvSpPr>
          <p:cNvPr id="583" name="CPU timeA = I x 2.0 x 250 ps = 500 x I ps"/>
          <p:cNvSpPr txBox="1"/>
          <p:nvPr/>
        </p:nvSpPr>
        <p:spPr>
          <a:xfrm>
            <a:off x="381662" y="5380971"/>
            <a:ext cx="11812695" cy="6113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6124" tIns="36124" rIns="36124" bIns="36124">
            <a:spAutoFit/>
          </a:bodyPr>
          <a:lstStyle/>
          <a:p>
            <a:pPr marL="287338" indent="-287338" defTabSz="914400">
              <a:lnSpc>
                <a:spcPct val="90000"/>
              </a:lnSpc>
              <a:spcBef>
                <a:spcPts val="1800"/>
              </a:spcBef>
              <a:defRPr sz="2400">
                <a:solidFill>
                  <a:srgbClr val="FC0128"/>
                </a:solidFill>
                <a:uFill>
                  <a:solidFill>
                    <a:srgbClr val="FC0128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sz="34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CPU time</a:t>
            </a:r>
            <a:r>
              <a:rPr baseline="-19411" sz="34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A</a:t>
            </a:r>
            <a:r>
              <a:rPr sz="34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= </a:t>
            </a:r>
            <a:r>
              <a:rPr i="1" sz="34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I</a:t>
            </a:r>
            <a:r>
              <a:rPr sz="34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x 2.0 x 250 ps = 500 x</a:t>
            </a:r>
            <a:r>
              <a:rPr i="1" sz="34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I </a:t>
            </a:r>
            <a:r>
              <a:rPr sz="34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ps</a:t>
            </a:r>
          </a:p>
        </p:txBody>
      </p:sp>
      <p:sp>
        <p:nvSpPr>
          <p:cNvPr id="584" name="CPU timeB = I x 1.2 x 500 ps = 600 x I ps"/>
          <p:cNvSpPr txBox="1"/>
          <p:nvPr/>
        </p:nvSpPr>
        <p:spPr>
          <a:xfrm>
            <a:off x="381662" y="6139584"/>
            <a:ext cx="11812695" cy="6113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6124" tIns="36124" rIns="36124" bIns="36124">
            <a:spAutoFit/>
          </a:bodyPr>
          <a:lstStyle/>
          <a:p>
            <a:pPr marL="287338" indent="-287338" defTabSz="914400">
              <a:lnSpc>
                <a:spcPct val="90000"/>
              </a:lnSpc>
              <a:spcBef>
                <a:spcPts val="1800"/>
              </a:spcBef>
              <a:defRPr sz="2400">
                <a:solidFill>
                  <a:srgbClr val="FC0128"/>
                </a:solidFill>
                <a:uFill>
                  <a:solidFill>
                    <a:srgbClr val="FC0128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sz="34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CPU time</a:t>
            </a:r>
            <a:r>
              <a:rPr baseline="-19411" sz="34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B</a:t>
            </a:r>
            <a:r>
              <a:rPr sz="34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= </a:t>
            </a:r>
            <a:r>
              <a:rPr i="1" sz="34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I</a:t>
            </a:r>
            <a:r>
              <a:rPr sz="34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x 1.2 x 500 ps = 600 x</a:t>
            </a:r>
            <a:r>
              <a:rPr i="1" sz="34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I </a:t>
            </a:r>
            <a:r>
              <a:rPr sz="34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ps</a:t>
            </a:r>
          </a:p>
        </p:txBody>
      </p:sp>
      <p:sp>
        <p:nvSpPr>
          <p:cNvPr id="585" name="Clearly, A is faster   … by the ratio of execution times"/>
          <p:cNvSpPr txBox="1"/>
          <p:nvPr/>
        </p:nvSpPr>
        <p:spPr>
          <a:xfrm>
            <a:off x="381662" y="7114944"/>
            <a:ext cx="11812695" cy="5534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6124" tIns="36124" rIns="36124" bIns="36124">
            <a:spAutoFit/>
          </a:bodyPr>
          <a:lstStyle>
            <a:lvl1pPr marL="287338" indent="-287338" algn="l" defTabSz="914400">
              <a:lnSpc>
                <a:spcPct val="90000"/>
              </a:lnSpc>
              <a:spcBef>
                <a:spcPts val="1800"/>
              </a:spcBef>
              <a:defRPr sz="34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>
                <a:solidFill>
                  <a:srgbClr val="FC0128"/>
                </a:solidFill>
                <a:uFill>
                  <a:solidFill>
                    <a:srgbClr val="FC0128"/>
                  </a:solidFill>
                </a:uFill>
              </a:defRPr>
            </a:pP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Clearly, A is faster   … by the ratio of execution times</a:t>
            </a:r>
          </a:p>
        </p:txBody>
      </p:sp>
      <p:grpSp>
        <p:nvGrpSpPr>
          <p:cNvPr id="589" name="成组"/>
          <p:cNvGrpSpPr/>
          <p:nvPr/>
        </p:nvGrpSpPr>
        <p:grpSpPr>
          <a:xfrm>
            <a:off x="-268578" y="7981931"/>
            <a:ext cx="13004802" cy="1261576"/>
            <a:chOff x="0" y="0"/>
            <a:chExt cx="13004801" cy="1261574"/>
          </a:xfrm>
        </p:grpSpPr>
        <p:sp>
          <p:nvSpPr>
            <p:cNvPr id="586" name="performanceA       execution_timeB        600 x I ps"/>
            <p:cNvSpPr txBox="1"/>
            <p:nvPr/>
          </p:nvSpPr>
          <p:spPr>
            <a:xfrm>
              <a:off x="0" y="0"/>
              <a:ext cx="12884387" cy="61133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6124" tIns="36124" rIns="36124" bIns="36124" numCol="1" anchor="t">
              <a:spAutoFit/>
            </a:bodyPr>
            <a:lstStyle/>
            <a:p>
              <a:pPr marL="287338" indent="-287338" defTabSz="914400">
                <a:lnSpc>
                  <a:spcPct val="90000"/>
                </a:lnSpc>
                <a:spcBef>
                  <a:spcPts val="1800"/>
                </a:spcBef>
                <a:defRPr sz="2400">
                  <a:solidFill>
                    <a:srgbClr val="FC0128"/>
                  </a:solidFill>
                  <a:uFill>
                    <a:solidFill>
                      <a:srgbClr val="FC0128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r>
                <a:rPr sz="3400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rPr>
                <a:t>performance</a:t>
              </a:r>
              <a:r>
                <a:rPr baseline="-19411" sz="3400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rPr>
                <a:t>A</a:t>
              </a:r>
              <a:r>
                <a:rPr sz="3400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rPr>
                <a:t>       execution_time</a:t>
              </a:r>
              <a:r>
                <a:rPr baseline="-19411" sz="3400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rPr>
                <a:t>B        </a:t>
              </a:r>
              <a:r>
                <a:rPr sz="3400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rPr>
                <a:t>600 x</a:t>
              </a:r>
              <a:r>
                <a:rPr i="1" sz="3400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rPr>
                <a:t> I </a:t>
              </a:r>
              <a:r>
                <a:rPr sz="3400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rPr>
                <a:t>ps </a:t>
              </a:r>
            </a:p>
          </p:txBody>
        </p:sp>
        <p:sp>
          <p:nvSpPr>
            <p:cNvPr id="587" name="-------------------  =  ---------------------  =   ---------------- = 1.2"/>
            <p:cNvSpPr txBox="1"/>
            <p:nvPr/>
          </p:nvSpPr>
          <p:spPr>
            <a:xfrm>
              <a:off x="120414" y="325120"/>
              <a:ext cx="12884388" cy="5534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6124" tIns="36124" rIns="36124" bIns="36124" numCol="1" anchor="t">
              <a:spAutoFit/>
            </a:bodyPr>
            <a:lstStyle>
              <a:lvl1pPr marL="287338" indent="-287338" defTabSz="914400">
                <a:lnSpc>
                  <a:spcPct val="90000"/>
                </a:lnSpc>
                <a:spcBef>
                  <a:spcPts val="1800"/>
                </a:spcBef>
                <a:defRPr sz="3400">
                  <a:uFill>
                    <a:solidFill>
                      <a:srgbClr val="000000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>
                <a:defRPr>
                  <a:solidFill>
                    <a:srgbClr val="FC0128"/>
                  </a:solidFill>
                  <a:uFill>
                    <a:solidFill>
                      <a:srgbClr val="FC0128"/>
                    </a:solidFill>
                  </a:uFill>
                </a:defRPr>
              </a:pPr>
              <a:r>
                <a:rPr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rPr>
                <a:t>      -------------------  =  ---------------------  =   ---------------- = 1.2</a:t>
              </a:r>
            </a:p>
          </p:txBody>
        </p:sp>
        <p:sp>
          <p:nvSpPr>
            <p:cNvPr id="588" name="performanceB       execution_timeA         500 x I ps"/>
            <p:cNvSpPr txBox="1"/>
            <p:nvPr/>
          </p:nvSpPr>
          <p:spPr>
            <a:xfrm>
              <a:off x="0" y="650240"/>
              <a:ext cx="12884387" cy="61133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6124" tIns="36124" rIns="36124" bIns="36124" numCol="1" anchor="t">
              <a:spAutoFit/>
            </a:bodyPr>
            <a:lstStyle/>
            <a:p>
              <a:pPr marL="287338" indent="-287338" defTabSz="914400">
                <a:lnSpc>
                  <a:spcPct val="90000"/>
                </a:lnSpc>
                <a:spcBef>
                  <a:spcPts val="1800"/>
                </a:spcBef>
                <a:defRPr sz="2400">
                  <a:solidFill>
                    <a:srgbClr val="FC0128"/>
                  </a:solidFill>
                  <a:uFill>
                    <a:solidFill>
                      <a:srgbClr val="FC0128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r>
                <a:rPr sz="3400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rPr>
                <a:t>performance</a:t>
              </a:r>
              <a:r>
                <a:rPr baseline="-19411" sz="3400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rPr>
                <a:t>B</a:t>
              </a:r>
              <a:r>
                <a:rPr sz="3400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rPr>
                <a:t>       execution_time</a:t>
              </a:r>
              <a:r>
                <a:rPr baseline="-19411" sz="3400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rPr>
                <a:t>A         </a:t>
              </a:r>
              <a:r>
                <a:rPr sz="3400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rPr>
                <a:t>500 x </a:t>
              </a:r>
              <a:r>
                <a:rPr i="1" sz="3400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rPr>
                <a:t>I</a:t>
              </a:r>
              <a:r>
                <a:rPr sz="3400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rPr>
                <a:t> ps 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after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after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583" grpId="2"/>
      <p:bldP build="whole" bldLvl="1" animBg="1" rev="0" advAuto="0" spid="589" grpId="5"/>
      <p:bldP build="whole" bldLvl="1" animBg="1" rev="0" advAuto="0" spid="582" grpId="1"/>
      <p:bldP build="whole" bldLvl="1" animBg="1" rev="0" advAuto="0" spid="584" grpId="3"/>
      <p:bldP build="whole" bldLvl="1" animBg="1" rev="0" advAuto="0" spid="585" grpId="4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经典的CPU性能公式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09625">
              <a:defRPr sz="4240"/>
            </a:lvl1pPr>
          </a:lstStyle>
          <a:p>
            <a:pPr/>
            <a:r>
              <a:t>经典的CPU性能公式</a:t>
            </a:r>
          </a:p>
        </p:txBody>
      </p:sp>
      <p:sp>
        <p:nvSpPr>
          <p:cNvPr id="592" name="把性能分解为三个关键因素，可以使用这些公式比较不同的实现方案或评估某个设计的替代方案。"/>
          <p:cNvSpPr txBox="1"/>
          <p:nvPr>
            <p:ph type="body" sz="half" idx="1"/>
          </p:nvPr>
        </p:nvSpPr>
        <p:spPr>
          <a:xfrm>
            <a:off x="427566" y="6411442"/>
            <a:ext cx="12149667" cy="3144555"/>
          </a:xfrm>
          <a:prstGeom prst="rect">
            <a:avLst/>
          </a:prstGeom>
        </p:spPr>
        <p:txBody>
          <a:bodyPr/>
          <a:lstStyle/>
          <a:p>
            <a:pPr/>
            <a:r>
              <a:t>把性能分解为三个关键因素，可以使用这些公式比较不同的实现方案或评估某个设计的替代方案。</a:t>
            </a:r>
          </a:p>
        </p:txBody>
      </p:sp>
      <p:sp>
        <p:nvSpPr>
          <p:cNvPr id="593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596" name="成组"/>
          <p:cNvGrpSpPr/>
          <p:nvPr/>
        </p:nvGrpSpPr>
        <p:grpSpPr>
          <a:xfrm>
            <a:off x="1860837" y="2124220"/>
            <a:ext cx="9283126" cy="2328247"/>
            <a:chOff x="0" y="0"/>
            <a:chExt cx="9283124" cy="2328246"/>
          </a:xfrm>
        </p:grpSpPr>
        <p:pic>
          <p:nvPicPr>
            <p:cNvPr id="594" name="图像" descr="图像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9283125" cy="71660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95" name="图像" descr="图像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23033" y="1336184"/>
              <a:ext cx="6160203" cy="99206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举例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09625">
              <a:defRPr sz="4240"/>
            </a:lvl1pPr>
          </a:lstStyle>
          <a:p>
            <a:pPr/>
            <a:r>
              <a:t>举例</a:t>
            </a:r>
          </a:p>
        </p:txBody>
      </p:sp>
      <p:sp>
        <p:nvSpPr>
          <p:cNvPr id="599" name="一个编译器设计者试图在两个代码序列之间进行选择。…"/>
          <p:cNvSpPr txBox="1"/>
          <p:nvPr>
            <p:ph type="body" idx="1"/>
          </p:nvPr>
        </p:nvSpPr>
        <p:spPr>
          <a:xfrm>
            <a:off x="144853" y="1315554"/>
            <a:ext cx="12149667" cy="7463499"/>
          </a:xfrm>
          <a:prstGeom prst="rect">
            <a:avLst/>
          </a:prstGeom>
        </p:spPr>
        <p:txBody>
          <a:bodyPr/>
          <a:lstStyle/>
          <a:p>
            <a:pPr/>
            <a:r>
              <a:t>一个编译器设计者试图在两个代码序列之间进行选择。</a:t>
            </a:r>
          </a:p>
          <a:p>
            <a:pPr/>
          </a:p>
          <a:p>
            <a:pPr/>
          </a:p>
          <a:p>
            <a:pPr/>
          </a:p>
          <a:p>
            <a:pPr lvl="1" marL="797242" indent="-340042"/>
            <a:r>
              <a:t>哪个代码序列执行的指令数更多？</a:t>
            </a:r>
          </a:p>
          <a:p>
            <a:pPr lvl="1" marL="797242" indent="-340042"/>
            <a:r>
              <a:t>哪个执行速度更快？</a:t>
            </a:r>
          </a:p>
          <a:p>
            <a:pPr lvl="1" marL="797242" indent="-340042"/>
            <a:r>
              <a:t>每个代码序列的CPI是多少？</a:t>
            </a:r>
          </a:p>
        </p:txBody>
      </p:sp>
      <p:sp>
        <p:nvSpPr>
          <p:cNvPr id="600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603" name="成组"/>
          <p:cNvGrpSpPr/>
          <p:nvPr/>
        </p:nvGrpSpPr>
        <p:grpSpPr>
          <a:xfrm>
            <a:off x="3178809" y="2135802"/>
            <a:ext cx="6081756" cy="2503515"/>
            <a:chOff x="0" y="0"/>
            <a:chExt cx="6081755" cy="2503513"/>
          </a:xfrm>
        </p:grpSpPr>
        <p:pic>
          <p:nvPicPr>
            <p:cNvPr id="601" name="图像" descr="图像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6081756" cy="88755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02" name="图像" descr="图像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08746" y="1397892"/>
              <a:ext cx="5864264" cy="11056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举例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09625">
              <a:defRPr sz="4240"/>
            </a:lvl1pPr>
          </a:lstStyle>
          <a:p>
            <a:pPr/>
            <a:r>
              <a:t>举例</a:t>
            </a:r>
          </a:p>
        </p:txBody>
      </p:sp>
      <p:sp>
        <p:nvSpPr>
          <p:cNvPr id="606" name="一个编译器设计者试图在两个代码序列之间进行选择。…"/>
          <p:cNvSpPr txBox="1"/>
          <p:nvPr>
            <p:ph type="body" idx="1"/>
          </p:nvPr>
        </p:nvSpPr>
        <p:spPr>
          <a:xfrm>
            <a:off x="144853" y="1315554"/>
            <a:ext cx="12149667" cy="7463499"/>
          </a:xfrm>
          <a:prstGeom prst="rect">
            <a:avLst/>
          </a:prstGeom>
        </p:spPr>
        <p:txBody>
          <a:bodyPr/>
          <a:lstStyle/>
          <a:p>
            <a:pPr/>
            <a:r>
              <a:t>一个编译器设计者试图在两个代码序列之间进行选择。</a:t>
            </a:r>
          </a:p>
          <a:p>
            <a:pPr/>
          </a:p>
          <a:p>
            <a:pPr/>
          </a:p>
          <a:p>
            <a:pPr/>
          </a:p>
          <a:p>
            <a:pPr lvl="1" marL="797242" indent="-340042"/>
            <a:r>
              <a:t>哪个代码序列执行的指令数更多？</a:t>
            </a:r>
          </a:p>
          <a:p>
            <a:pPr lvl="2" marL="1108138" indent="-340042">
              <a:buClr>
                <a:srgbClr val="FFD479"/>
              </a:buClr>
            </a:pPr>
            <a:r>
              <a:t>代码序列1指令数=2+1+2=5</a:t>
            </a:r>
          </a:p>
          <a:p>
            <a:pPr lvl="2" marL="1108138" indent="-340042">
              <a:buClr>
                <a:srgbClr val="FFD479"/>
              </a:buClr>
            </a:pPr>
            <a:r>
              <a:t>代码序列2指令数=4+1+1=6</a:t>
            </a:r>
          </a:p>
        </p:txBody>
      </p:sp>
      <p:sp>
        <p:nvSpPr>
          <p:cNvPr id="607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610" name="成组"/>
          <p:cNvGrpSpPr/>
          <p:nvPr/>
        </p:nvGrpSpPr>
        <p:grpSpPr>
          <a:xfrm>
            <a:off x="3178809" y="2135802"/>
            <a:ext cx="6081756" cy="2503515"/>
            <a:chOff x="0" y="0"/>
            <a:chExt cx="6081755" cy="2503513"/>
          </a:xfrm>
        </p:grpSpPr>
        <p:pic>
          <p:nvPicPr>
            <p:cNvPr id="608" name="图像" descr="图像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6081756" cy="88755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09" name="图像" descr="图像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08746" y="1397892"/>
              <a:ext cx="5864264" cy="11056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举例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09625">
              <a:defRPr sz="4240"/>
            </a:lvl1pPr>
          </a:lstStyle>
          <a:p>
            <a:pPr/>
            <a:r>
              <a:t>举例</a:t>
            </a:r>
          </a:p>
        </p:txBody>
      </p:sp>
      <p:sp>
        <p:nvSpPr>
          <p:cNvPr id="613" name="一个编译器设计者试图在两个代码序列之间进行选择。…"/>
          <p:cNvSpPr txBox="1"/>
          <p:nvPr>
            <p:ph type="body" idx="1"/>
          </p:nvPr>
        </p:nvSpPr>
        <p:spPr>
          <a:xfrm>
            <a:off x="144853" y="1315554"/>
            <a:ext cx="12149667" cy="7463499"/>
          </a:xfrm>
          <a:prstGeom prst="rect">
            <a:avLst/>
          </a:prstGeom>
        </p:spPr>
        <p:txBody>
          <a:bodyPr/>
          <a:lstStyle/>
          <a:p>
            <a:pPr/>
            <a:r>
              <a:t>一个编译器设计者试图在两个代码序列之间进行选择。</a:t>
            </a:r>
          </a:p>
          <a:p>
            <a:pPr/>
          </a:p>
          <a:p>
            <a:pPr/>
          </a:p>
          <a:p>
            <a:pPr lvl="1" marL="797242" indent="-340042"/>
          </a:p>
          <a:p>
            <a:pPr lvl="1" marL="797242" indent="-340042"/>
            <a:r>
              <a:t>哪个执行速度更快？</a:t>
            </a:r>
          </a:p>
          <a:p>
            <a:pPr lvl="2" marL="1108138" indent="-340042">
              <a:buClr>
                <a:srgbClr val="FFD479"/>
              </a:buClr>
            </a:pPr>
            <a:r>
              <a:t>代码序列1的CPU时钟周期数=2*1+1*2+2*3=10</a:t>
            </a:r>
          </a:p>
          <a:p>
            <a:pPr lvl="2" marL="1108138" indent="-340042">
              <a:buClr>
                <a:srgbClr val="FFD479"/>
              </a:buClr>
            </a:pPr>
            <a:r>
              <a:t>代码序列2的CPU时钟周期数=4*1+1*2+1*3=9</a:t>
            </a:r>
          </a:p>
        </p:txBody>
      </p:sp>
      <p:sp>
        <p:nvSpPr>
          <p:cNvPr id="614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617" name="成组"/>
          <p:cNvGrpSpPr/>
          <p:nvPr/>
        </p:nvGrpSpPr>
        <p:grpSpPr>
          <a:xfrm>
            <a:off x="3178809" y="2135802"/>
            <a:ext cx="6081756" cy="2503515"/>
            <a:chOff x="0" y="0"/>
            <a:chExt cx="6081755" cy="2503513"/>
          </a:xfrm>
        </p:grpSpPr>
        <p:pic>
          <p:nvPicPr>
            <p:cNvPr id="615" name="图像" descr="图像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6081756" cy="88755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16" name="图像" descr="图像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08746" y="1397892"/>
              <a:ext cx="5864264" cy="11056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桌面计算机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09625">
              <a:defRPr sz="4240"/>
            </a:lvl1pPr>
          </a:lstStyle>
          <a:p>
            <a:pPr/>
            <a:r>
              <a:t>桌面计算机</a:t>
            </a:r>
          </a:p>
        </p:txBody>
      </p:sp>
      <p:sp>
        <p:nvSpPr>
          <p:cNvPr id="160" name="幻灯片编号"/>
          <p:cNvSpPr txBox="1"/>
          <p:nvPr>
            <p:ph type="sldNum" sz="quarter" idx="2"/>
          </p:nvPr>
        </p:nvSpPr>
        <p:spPr>
          <a:xfrm>
            <a:off x="12454416" y="9218083"/>
            <a:ext cx="241402" cy="381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61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04876" y="1492891"/>
            <a:ext cx="10195048" cy="784387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举例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09625">
              <a:defRPr sz="4240"/>
            </a:lvl1pPr>
          </a:lstStyle>
          <a:p>
            <a:pPr/>
            <a:r>
              <a:t>举例</a:t>
            </a:r>
          </a:p>
        </p:txBody>
      </p:sp>
      <p:sp>
        <p:nvSpPr>
          <p:cNvPr id="620" name="一个编译器设计者试图在两个代码序列之间进行选择。…"/>
          <p:cNvSpPr txBox="1"/>
          <p:nvPr>
            <p:ph type="body" idx="1"/>
          </p:nvPr>
        </p:nvSpPr>
        <p:spPr>
          <a:xfrm>
            <a:off x="144853" y="1315554"/>
            <a:ext cx="12149667" cy="7463499"/>
          </a:xfrm>
          <a:prstGeom prst="rect">
            <a:avLst/>
          </a:prstGeom>
        </p:spPr>
        <p:txBody>
          <a:bodyPr/>
          <a:lstStyle/>
          <a:p>
            <a:pPr/>
            <a:r>
              <a:t>一个编译器设计者试图在两个代码序列之间进行选择。</a:t>
            </a:r>
          </a:p>
          <a:p>
            <a:pPr/>
          </a:p>
          <a:p>
            <a:pPr/>
          </a:p>
          <a:p>
            <a:pPr lvl="1" marL="797242" indent="-340042"/>
          </a:p>
          <a:p>
            <a:pPr lvl="1" marL="797242" indent="-340042"/>
            <a:r>
              <a:t>每个代码序列的CPI是多少？</a:t>
            </a:r>
          </a:p>
        </p:txBody>
      </p:sp>
      <p:sp>
        <p:nvSpPr>
          <p:cNvPr id="621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624" name="成组"/>
          <p:cNvGrpSpPr/>
          <p:nvPr/>
        </p:nvGrpSpPr>
        <p:grpSpPr>
          <a:xfrm>
            <a:off x="3178809" y="2135802"/>
            <a:ext cx="6081756" cy="2503515"/>
            <a:chOff x="0" y="0"/>
            <a:chExt cx="6081755" cy="2503513"/>
          </a:xfrm>
        </p:grpSpPr>
        <p:pic>
          <p:nvPicPr>
            <p:cNvPr id="622" name="图像" descr="图像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6081756" cy="88755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23" name="图像" descr="图像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08746" y="1397892"/>
              <a:ext cx="5864264" cy="11056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625" name="图像" descr="图像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938698" y="6327123"/>
            <a:ext cx="4987036" cy="322470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CPU性能、指令的性能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09625">
              <a:defRPr sz="4240"/>
            </a:lvl1pPr>
          </a:lstStyle>
          <a:p>
            <a:pPr/>
            <a:r>
              <a:t>CPU性能、指令的性能</a:t>
            </a:r>
          </a:p>
        </p:txBody>
      </p:sp>
      <p:sp>
        <p:nvSpPr>
          <p:cNvPr id="628" name="一个程序的CPU执行时间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None/>
            </a:pPr>
            <a:r>
              <a:t>一个程序的CPU执行时间</a:t>
            </a:r>
          </a:p>
          <a:p>
            <a:pPr marL="0" indent="0">
              <a:buClrTx/>
              <a:buSzTx/>
              <a:buNone/>
            </a:pPr>
            <a:r>
              <a:t>		=一个程序的CPU时钟周期数</a:t>
            </a:r>
            <a:r>
              <a:rPr>
                <a:uFill>
                  <a:solidFill>
                    <a:srgbClr val="000000"/>
                  </a:solidFill>
                </a:uFill>
              </a:rPr>
              <a:t>x时钟周期时间</a:t>
            </a:r>
            <a:endParaRPr>
              <a:uFill>
                <a:solidFill>
                  <a:srgbClr val="000000"/>
                </a:solidFill>
              </a:uFill>
            </a:endParaRPr>
          </a:p>
          <a:p>
            <a:pPr marL="0" indent="0">
              <a:buClrTx/>
              <a:buSzTx/>
              <a:buNone/>
            </a:pPr>
            <a:r>
              <a:rPr>
                <a:uFill>
                  <a:solidFill>
                    <a:srgbClr val="000000"/>
                  </a:solidFill>
                </a:uFill>
              </a:rPr>
              <a:t>		=一个程序的CPU时钟周期数/时钟频率</a:t>
            </a:r>
          </a:p>
        </p:txBody>
      </p:sp>
      <p:sp>
        <p:nvSpPr>
          <p:cNvPr id="629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CPU性能、指令的性能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09625">
              <a:defRPr sz="4240"/>
            </a:lvl1pPr>
          </a:lstStyle>
          <a:p>
            <a:pPr/>
            <a:r>
              <a:t>CPU性能、指令的性能</a:t>
            </a:r>
          </a:p>
        </p:txBody>
      </p:sp>
      <p:sp>
        <p:nvSpPr>
          <p:cNvPr id="632" name="一个程序的CPU执行时间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defTabSz="479044">
              <a:spcBef>
                <a:spcPts val="2400"/>
              </a:spcBef>
              <a:buClrTx/>
              <a:buSzTx/>
              <a:buNone/>
              <a:defRPr sz="3116"/>
            </a:pPr>
            <a:r>
              <a:t>一个程序的CPU执行时间</a:t>
            </a:r>
          </a:p>
          <a:p>
            <a:pPr marL="0" indent="0" defTabSz="479044">
              <a:spcBef>
                <a:spcPts val="2400"/>
              </a:spcBef>
              <a:buClrTx/>
              <a:buSzTx/>
              <a:buNone/>
              <a:defRPr sz="3116"/>
            </a:pPr>
            <a:r>
              <a:t>		=一个</a:t>
            </a:r>
            <a:r>
              <a:rPr>
                <a:solidFill>
                  <a:srgbClr val="FF2600"/>
                </a:solidFill>
              </a:rPr>
              <a:t>程序的CPU时钟周期数</a:t>
            </a:r>
            <a:r>
              <a:rPr>
                <a:uFill>
                  <a:solidFill>
                    <a:srgbClr val="000000"/>
                  </a:solidFill>
                </a:uFill>
              </a:rPr>
              <a:t>x时钟周期时间</a:t>
            </a:r>
            <a:endParaRPr>
              <a:uFill>
                <a:solidFill>
                  <a:srgbClr val="000000"/>
                </a:solidFill>
              </a:uFill>
            </a:endParaRPr>
          </a:p>
          <a:p>
            <a:pPr marL="0" indent="0" defTabSz="479044">
              <a:spcBef>
                <a:spcPts val="2400"/>
              </a:spcBef>
              <a:buClrTx/>
              <a:buSzTx/>
              <a:buNone/>
              <a:defRPr sz="3116"/>
            </a:pPr>
            <a:r>
              <a:rPr>
                <a:uFill>
                  <a:solidFill>
                    <a:srgbClr val="000000"/>
                  </a:solidFill>
                </a:uFill>
              </a:rPr>
              <a:t>		=一个程序的CPU时钟周期数/时钟频率</a:t>
            </a:r>
            <a:endParaRPr>
              <a:uFill>
                <a:solidFill>
                  <a:srgbClr val="000000"/>
                </a:solidFill>
              </a:uFill>
            </a:endParaRPr>
          </a:p>
          <a:p>
            <a:pPr marL="0" indent="0" defTabSz="479044">
              <a:spcBef>
                <a:spcPts val="2400"/>
              </a:spcBef>
              <a:buClrTx/>
              <a:buSzTx/>
              <a:buNone/>
              <a:defRPr sz="3116"/>
            </a:pPr>
            <a:endParaRPr>
              <a:uFill>
                <a:solidFill>
                  <a:srgbClr val="000000"/>
                </a:solidFill>
              </a:uFill>
            </a:endParaRPr>
          </a:p>
          <a:p>
            <a:pPr marL="0" indent="0" defTabSz="479044">
              <a:spcBef>
                <a:spcPts val="2400"/>
              </a:spcBef>
              <a:buClrTx/>
              <a:buSzTx/>
              <a:buNone/>
              <a:defRPr sz="3116"/>
            </a:pPr>
            <a:r>
              <a:rPr>
                <a:uFill>
                  <a:solidFill>
                    <a:srgbClr val="000000"/>
                  </a:solidFill>
                </a:uFill>
              </a:rPr>
              <a:t>一个</a:t>
            </a:r>
            <a:r>
              <a:rPr>
                <a:solidFill>
                  <a:srgbClr val="FF2600"/>
                </a:solidFill>
                <a:uFill>
                  <a:solidFill>
                    <a:srgbClr val="000000"/>
                  </a:solidFill>
                </a:uFill>
              </a:rPr>
              <a:t>程序的CPU时钟周期数</a:t>
            </a:r>
            <a:endParaRPr>
              <a:uFill>
                <a:solidFill>
                  <a:srgbClr val="000000"/>
                </a:solidFill>
              </a:uFill>
            </a:endParaRPr>
          </a:p>
          <a:p>
            <a:pPr marL="0" indent="0" defTabSz="479044">
              <a:spcBef>
                <a:spcPts val="2400"/>
              </a:spcBef>
              <a:buClrTx/>
              <a:buSzTx/>
              <a:buNone/>
              <a:defRPr sz="3116"/>
            </a:pPr>
            <a:r>
              <a:rPr>
                <a:uFill>
                  <a:solidFill>
                    <a:srgbClr val="000000"/>
                  </a:solidFill>
                </a:uFill>
              </a:rPr>
              <a:t>		=程序的指令数x每条指令的平均时钟周期数(CPI)</a:t>
            </a:r>
            <a:endParaRPr>
              <a:uFill>
                <a:solidFill>
                  <a:srgbClr val="000000"/>
                </a:solidFill>
              </a:uFill>
            </a:endParaRPr>
          </a:p>
          <a:p>
            <a:pPr marL="0" indent="0" defTabSz="479044">
              <a:spcBef>
                <a:spcPts val="2400"/>
              </a:spcBef>
              <a:buClrTx/>
              <a:buSzTx/>
              <a:buNone/>
              <a:defRPr sz="3116"/>
            </a:pPr>
            <a:endParaRPr>
              <a:uFill>
                <a:solidFill>
                  <a:srgbClr val="000000"/>
                </a:solidFill>
              </a:uFill>
            </a:endParaRPr>
          </a:p>
          <a:p>
            <a:pPr marL="0" indent="0" defTabSz="479044">
              <a:spcBef>
                <a:spcPts val="2400"/>
              </a:spcBef>
              <a:buClrTx/>
              <a:buSzTx/>
              <a:buNone/>
              <a:defRPr sz="3116">
                <a:solidFill>
                  <a:srgbClr val="0433FF"/>
                </a:solidFill>
              </a:defRPr>
            </a:pPr>
            <a:r>
              <a:rPr>
                <a:uFill>
                  <a:solidFill>
                    <a:srgbClr val="000000"/>
                  </a:solidFill>
                </a:uFill>
              </a:rPr>
              <a:t>CPU时间=指令数xCPIx时钟周期时间</a:t>
            </a:r>
            <a:endParaRPr>
              <a:uFill>
                <a:solidFill>
                  <a:srgbClr val="000000"/>
                </a:solidFill>
              </a:uFill>
            </a:endParaRPr>
          </a:p>
          <a:p>
            <a:pPr marL="0" indent="0" defTabSz="479044">
              <a:spcBef>
                <a:spcPts val="2400"/>
              </a:spcBef>
              <a:buClrTx/>
              <a:buSzTx/>
              <a:buNone/>
              <a:defRPr sz="3116">
                <a:solidFill>
                  <a:srgbClr val="0433FF"/>
                </a:solidFill>
              </a:defRPr>
            </a:pPr>
            <a:r>
              <a:rPr>
                <a:uFill>
                  <a:solidFill>
                    <a:srgbClr val="000000"/>
                  </a:solidFill>
                </a:uFill>
              </a:rPr>
              <a:t>		  =指令数xCPI/时钟频率</a:t>
            </a:r>
          </a:p>
        </p:txBody>
      </p:sp>
      <p:sp>
        <p:nvSpPr>
          <p:cNvPr id="633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性能小结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09625">
              <a:defRPr sz="4240"/>
            </a:lvl1pPr>
          </a:lstStyle>
          <a:p>
            <a:pPr/>
            <a:r>
              <a:t>性能小结</a:t>
            </a:r>
          </a:p>
        </p:txBody>
      </p:sp>
      <p:sp>
        <p:nvSpPr>
          <p:cNvPr id="636" name="执行时间…"/>
          <p:cNvSpPr txBox="1"/>
          <p:nvPr>
            <p:ph type="body" sz="half" idx="1"/>
          </p:nvPr>
        </p:nvSpPr>
        <p:spPr>
          <a:xfrm>
            <a:off x="427566" y="1683080"/>
            <a:ext cx="12149667" cy="2643266"/>
          </a:xfrm>
          <a:prstGeom prst="rect">
            <a:avLst/>
          </a:prstGeom>
        </p:spPr>
        <p:txBody>
          <a:bodyPr/>
          <a:lstStyle/>
          <a:p>
            <a:pPr marL="0" indent="0" defTabSz="525779">
              <a:spcBef>
                <a:spcPts val="2700"/>
              </a:spcBef>
              <a:buClrTx/>
              <a:buSzTx/>
              <a:buNone/>
              <a:defRPr sz="3420"/>
            </a:pPr>
            <a:r>
              <a:t>执行时间</a:t>
            </a:r>
          </a:p>
          <a:p>
            <a:pPr marL="0" indent="0" defTabSz="525779">
              <a:spcBef>
                <a:spcPts val="2700"/>
              </a:spcBef>
              <a:buClrTx/>
              <a:buSzTx/>
              <a:buNone/>
              <a:defRPr sz="3420"/>
            </a:pPr>
            <a:r>
              <a:t>	=秒/程序</a:t>
            </a:r>
          </a:p>
          <a:p>
            <a:pPr marL="0" indent="0" defTabSz="525779">
              <a:spcBef>
                <a:spcPts val="2700"/>
              </a:spcBef>
              <a:buClrTx/>
              <a:buSzTx/>
              <a:buNone/>
              <a:defRPr sz="3420"/>
            </a:pPr>
            <a:r>
              <a:t>	=(指令数/程序)</a:t>
            </a:r>
            <a:r>
              <a:rPr>
                <a:uFill>
                  <a:solidFill>
                    <a:srgbClr val="000000"/>
                  </a:solidFill>
                </a:uFill>
              </a:rPr>
              <a:t>x</a:t>
            </a:r>
            <a:r>
              <a:t>(时钟周期数/指令)</a:t>
            </a:r>
            <a:r>
              <a:rPr>
                <a:uFill>
                  <a:solidFill>
                    <a:srgbClr val="000000"/>
                  </a:solidFill>
                </a:uFill>
              </a:rPr>
              <a:t>x</a:t>
            </a:r>
            <a:r>
              <a:t>(秒/时钟周期)</a:t>
            </a:r>
          </a:p>
        </p:txBody>
      </p:sp>
      <p:sp>
        <p:nvSpPr>
          <p:cNvPr id="637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aphicFrame>
        <p:nvGraphicFramePr>
          <p:cNvPr id="638" name="表格"/>
          <p:cNvGraphicFramePr/>
          <p:nvPr/>
        </p:nvGraphicFramePr>
        <p:xfrm>
          <a:off x="1712240" y="4985002"/>
          <a:ext cx="9580320" cy="3706687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1" rtl="0">
                <a:tableStyleId>{4C3C2611-4C71-4FC5-86AE-919BDF0F9419}</a:tableStyleId>
              </a:tblPr>
              <a:tblGrid>
                <a:gridCol w="4790159"/>
                <a:gridCol w="4790159"/>
              </a:tblGrid>
              <a:tr h="741337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900">
                          <a:solidFill>
                            <a:srgbClr val="FFFFFF"/>
                          </a:solidFill>
                          <a:sym typeface="Helvetica"/>
                        </a:rPr>
                        <a:t>性能指标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900">
                          <a:solidFill>
                            <a:srgbClr val="FFFFFF"/>
                          </a:solidFill>
                          <a:sym typeface="Helvetica"/>
                        </a:rPr>
                        <a:t>测量单位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741337">
                <a:tc>
                  <a:txBody>
                    <a:bodyPr/>
                    <a:lstStyle/>
                    <a:p>
                      <a:pPr defTabSz="914400"/>
                      <a:r>
                        <a:rPr sz="2900">
                          <a:latin typeface="KaiTi"/>
                          <a:ea typeface="KaiTi"/>
                          <a:cs typeface="KaiTi"/>
                          <a:sym typeface="KaiTi"/>
                        </a:rPr>
                        <a:t>程序的CPU执行时间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900">
                          <a:latin typeface="KaiTi"/>
                          <a:ea typeface="KaiTi"/>
                          <a:cs typeface="KaiTi"/>
                          <a:sym typeface="KaiTi"/>
                        </a:rPr>
                        <a:t>程序执行的秒数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741337">
                <a:tc>
                  <a:txBody>
                    <a:bodyPr/>
                    <a:lstStyle/>
                    <a:p>
                      <a:pPr defTabSz="914400"/>
                      <a:r>
                        <a:rPr sz="2900">
                          <a:latin typeface="KaiTi"/>
                          <a:ea typeface="KaiTi"/>
                          <a:cs typeface="KaiTi"/>
                          <a:sym typeface="KaiTi"/>
                        </a:rPr>
                        <a:t>指令数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900">
                          <a:latin typeface="KaiTi"/>
                          <a:ea typeface="KaiTi"/>
                          <a:cs typeface="KaiTi"/>
                          <a:sym typeface="KaiTi"/>
                        </a:rPr>
                        <a:t>程序执行的指令数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741337">
                <a:tc>
                  <a:txBody>
                    <a:bodyPr/>
                    <a:lstStyle/>
                    <a:p>
                      <a:pPr defTabSz="914400"/>
                      <a:r>
                        <a:rPr sz="2900">
                          <a:latin typeface="KaiTi"/>
                          <a:ea typeface="KaiTi"/>
                          <a:cs typeface="KaiTi"/>
                          <a:sym typeface="KaiTi"/>
                        </a:rPr>
                        <a:t>CPI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900">
                          <a:latin typeface="KaiTi"/>
                          <a:ea typeface="KaiTi"/>
                          <a:cs typeface="KaiTi"/>
                          <a:sym typeface="KaiTi"/>
                        </a:rPr>
                        <a:t>每条指令的平均时钟周期数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741337">
                <a:tc>
                  <a:txBody>
                    <a:bodyPr/>
                    <a:lstStyle/>
                    <a:p>
                      <a:pPr defTabSz="914400"/>
                      <a:r>
                        <a:rPr sz="2900">
                          <a:latin typeface="KaiTi"/>
                          <a:ea typeface="KaiTi"/>
                          <a:cs typeface="KaiTi"/>
                          <a:sym typeface="KaiTi"/>
                        </a:rPr>
                        <a:t>时钟周期时间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900">
                          <a:latin typeface="KaiTi"/>
                          <a:ea typeface="KaiTi"/>
                          <a:cs typeface="KaiTi"/>
                          <a:sym typeface="KaiTi"/>
                        </a:rPr>
                        <a:t>每时钟周期的秒数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性能小结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09625">
              <a:defRPr sz="4240"/>
            </a:lvl1pPr>
          </a:lstStyle>
          <a:p>
            <a:pPr/>
            <a:r>
              <a:t>性能小结</a:t>
            </a:r>
          </a:p>
        </p:txBody>
      </p:sp>
      <p:sp>
        <p:nvSpPr>
          <p:cNvPr id="641" name="指令数量取决于计算机体系结构，不依懒于计算机的具体实现…"/>
          <p:cNvSpPr txBox="1"/>
          <p:nvPr>
            <p:ph type="body" idx="1"/>
          </p:nvPr>
        </p:nvSpPr>
        <p:spPr>
          <a:xfrm>
            <a:off x="427566" y="1671673"/>
            <a:ext cx="12149667" cy="7474907"/>
          </a:xfrm>
          <a:prstGeom prst="rect">
            <a:avLst/>
          </a:prstGeom>
        </p:spPr>
        <p:txBody>
          <a:bodyPr/>
          <a:lstStyle/>
          <a:p>
            <a:pPr/>
            <a:r>
              <a:t>指令数量取决于计算机体系结构，不依懒于计算机的具体实现</a:t>
            </a:r>
          </a:p>
          <a:p>
            <a:pPr/>
            <a:r>
              <a:t>CPI与计算机的各种设计细节密切相关，包括存储系统和处理器结构</a:t>
            </a:r>
          </a:p>
          <a:p>
            <a:pPr/>
            <a:r>
              <a:t>CPI对于不同应用程序是不同的，对于相同指令集的不同实现方式也是不同的</a:t>
            </a:r>
          </a:p>
          <a:p>
            <a:pPr/>
            <a:r>
              <a:t>比较两台计算机时，必须考虑全部三个因素</a:t>
            </a:r>
          </a:p>
        </p:txBody>
      </p:sp>
      <p:sp>
        <p:nvSpPr>
          <p:cNvPr id="642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与程序性能相关的因素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09625">
              <a:defRPr sz="4240"/>
            </a:lvl1pPr>
          </a:lstStyle>
          <a:p>
            <a:pPr/>
            <a:r>
              <a:t>与程序性能相关的因素</a:t>
            </a:r>
          </a:p>
        </p:txBody>
      </p:sp>
      <p:sp>
        <p:nvSpPr>
          <p:cNvPr id="645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aphicFrame>
        <p:nvGraphicFramePr>
          <p:cNvPr id="646" name="表格"/>
          <p:cNvGraphicFramePr/>
          <p:nvPr/>
        </p:nvGraphicFramePr>
        <p:xfrm>
          <a:off x="173884" y="1286342"/>
          <a:ext cx="12669732" cy="7770278"/>
        </p:xfrm>
        <a:graphic xmlns:a="http://schemas.openxmlformats.org/drawingml/2006/main">
          <a:graphicData uri="http://schemas.openxmlformats.org/drawingml/2006/table">
            <a:tbl>
              <a:tblPr firstCol="1" firstRow="1" lastCol="0" lastRow="0" bandCol="0" bandRow="0" rtl="0">
                <a:tableStyleId>{C7B018BB-80A7-4F77-B60F-C8B233D01FF8}</a:tableStyleId>
              </a:tblPr>
              <a:tblGrid>
                <a:gridCol w="3032383"/>
                <a:gridCol w="2777497"/>
                <a:gridCol w="6847149"/>
              </a:tblGrid>
              <a:tr h="1551515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800">
                          <a:solidFill>
                            <a:srgbClr val="FFFFFF"/>
                          </a:solidFill>
                          <a:effectLst>
                            <a:outerShdw sx="100000" sy="100000" kx="0" ky="0" algn="b" rotWithShape="0" blurRad="25400" dist="25400" dir="5400000">
                              <a:srgbClr val="000000">
                                <a:alpha val="60000"/>
                              </a:srgbClr>
                            </a:outerShdw>
                          </a:effectLst>
                          <a:sym typeface="Helvetica"/>
                        </a:rPr>
                        <a:t>硬件或软件指标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800">
                          <a:solidFill>
                            <a:srgbClr val="FFFFFF"/>
                          </a:solidFill>
                          <a:effectLst>
                            <a:outerShdw sx="100000" sy="100000" kx="0" ky="0" algn="b" rotWithShape="0" blurRad="25400" dist="25400" dir="5400000">
                              <a:srgbClr val="000000">
                                <a:alpha val="60000"/>
                              </a:srgbClr>
                            </a:outerShdw>
                          </a:effectLst>
                          <a:sym typeface="Helvetica"/>
                        </a:rPr>
                        <a:t>影响什么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800">
                          <a:solidFill>
                            <a:srgbClr val="FFFFFF"/>
                          </a:solidFill>
                          <a:effectLst>
                            <a:outerShdw sx="100000" sy="100000" kx="0" ky="0" algn="b" rotWithShape="0" blurRad="25400" dist="25400" dir="5400000">
                              <a:srgbClr val="000000">
                                <a:alpha val="60000"/>
                              </a:srgbClr>
                            </a:outerShdw>
                          </a:effectLst>
                          <a:sym typeface="Helvetica"/>
                        </a:rPr>
                        <a:t>如何影响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551515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800">
                          <a:solidFill>
                            <a:srgbClr val="FFFFFF"/>
                          </a:solidFill>
                          <a:effectLst>
                            <a:outerShdw sx="100000" sy="100000" kx="0" ky="0" algn="b" rotWithShape="0" blurRad="25400" dist="25400" dir="5400000">
                              <a:srgbClr val="000000">
                                <a:alpha val="60000"/>
                              </a:srgbClr>
                            </a:outerShdw>
                          </a:effectLst>
                          <a:sym typeface="Helvetica"/>
                        </a:rPr>
                        <a:t>算法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800">
                          <a:latin typeface="KaiTi"/>
                          <a:ea typeface="KaiTi"/>
                          <a:cs typeface="KaiTi"/>
                          <a:sym typeface="KaiTi"/>
                        </a:rPr>
                        <a:t>指令数，CPI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800">
                          <a:latin typeface="KaiTi"/>
                          <a:ea typeface="KaiTi"/>
                          <a:cs typeface="KaiTi"/>
                          <a:sym typeface="KaiTi"/>
                        </a:rPr>
                        <a:t>算法决定源程序执行指令的数目，从而决定CPU执行指令的数目；算法也通过使用较快或较慢的指令影响CPI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</a:tcPr>
                </a:tc>
              </a:tr>
              <a:tr h="1551515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800">
                          <a:solidFill>
                            <a:srgbClr val="FFFFFF"/>
                          </a:solidFill>
                          <a:effectLst>
                            <a:outerShdw sx="100000" sy="100000" kx="0" ky="0" algn="b" rotWithShape="0" blurRad="25400" dist="25400" dir="5400000">
                              <a:srgbClr val="000000">
                                <a:alpha val="60000"/>
                              </a:srgbClr>
                            </a:outerShdw>
                          </a:effectLst>
                          <a:sym typeface="Helvetica"/>
                        </a:rPr>
                        <a:t>编程语言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800">
                          <a:latin typeface="KaiTi"/>
                          <a:ea typeface="KaiTi"/>
                          <a:cs typeface="KaiTi"/>
                          <a:sym typeface="KaiTi"/>
                        </a:rPr>
                        <a:t>指令数，CPI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800">
                          <a:latin typeface="KaiTi"/>
                          <a:ea typeface="KaiTi"/>
                          <a:cs typeface="KaiTi"/>
                          <a:sym typeface="KaiTi"/>
                        </a:rPr>
                        <a:t>编程语言影响指令数，因为编程语言中的语句必须翻译为指令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</a:tcPr>
                </a:tc>
              </a:tr>
              <a:tr h="1551515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800">
                          <a:solidFill>
                            <a:srgbClr val="FFFFFF"/>
                          </a:solidFill>
                          <a:effectLst>
                            <a:outerShdw sx="100000" sy="100000" kx="0" ky="0" algn="b" rotWithShape="0" blurRad="25400" dist="25400" dir="5400000">
                              <a:srgbClr val="000000">
                                <a:alpha val="60000"/>
                              </a:srgbClr>
                            </a:outerShdw>
                          </a:effectLst>
                          <a:sym typeface="Helvetica"/>
                        </a:rPr>
                        <a:t>编译程序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800">
                          <a:latin typeface="KaiTi"/>
                          <a:ea typeface="KaiTi"/>
                          <a:cs typeface="KaiTi"/>
                          <a:sym typeface="KaiTi"/>
                        </a:rPr>
                        <a:t>指令数，CPI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800">
                          <a:latin typeface="KaiTi"/>
                          <a:ea typeface="KaiTi"/>
                          <a:cs typeface="KaiTi"/>
                          <a:sym typeface="KaiTi"/>
                        </a:rPr>
                        <a:t>编译程序的效率，既影响指令数，又影响CPI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</a:tcPr>
                </a:tc>
              </a:tr>
              <a:tr h="1551515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800">
                          <a:solidFill>
                            <a:srgbClr val="FFFFFF"/>
                          </a:solidFill>
                          <a:effectLst>
                            <a:outerShdw sx="100000" sy="100000" kx="0" ky="0" algn="b" rotWithShape="0" blurRad="25400" dist="25400" dir="5400000">
                              <a:srgbClr val="000000">
                                <a:alpha val="60000"/>
                              </a:srgbClr>
                            </a:outerShdw>
                          </a:effectLst>
                          <a:sym typeface="Helvetica"/>
                        </a:rPr>
                        <a:t>指令集体系结构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800">
                          <a:latin typeface="KaiTi"/>
                          <a:ea typeface="KaiTi"/>
                          <a:cs typeface="KaiTi"/>
                          <a:sym typeface="KaiTi"/>
                        </a:rPr>
                        <a:t>指令数，时钟频率，CPI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800">
                          <a:latin typeface="KaiTi"/>
                          <a:ea typeface="KaiTi"/>
                          <a:cs typeface="KaiTi"/>
                          <a:sym typeface="KaiTi"/>
                        </a:rPr>
                        <a:t>指令集体系结构影响CPU性能的所有方面，因为它影响完成某功能所需的指令数、每条指令的周期数以及处理器的时钟频率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  <a:lnB w="12700">
                      <a:solidFill>
                        <a:srgbClr val="606060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本讲提纲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09625">
              <a:defRPr sz="4240"/>
            </a:lvl1pPr>
          </a:lstStyle>
          <a:p>
            <a:pPr/>
            <a:r>
              <a:t>本讲提纲</a:t>
            </a:r>
          </a:p>
        </p:txBody>
      </p:sp>
      <p:sp>
        <p:nvSpPr>
          <p:cNvPr id="649" name="计算机硬件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59760" indent="-345643" defTabSz="560831">
              <a:spcBef>
                <a:spcPts val="2800"/>
              </a:spcBef>
              <a:defRPr sz="3648"/>
            </a:pPr>
            <a:r>
              <a:t>计算机硬件</a:t>
            </a:r>
          </a:p>
          <a:p>
            <a:pPr lvl="1" marL="709783" indent="-270871" defTabSz="560831">
              <a:spcBef>
                <a:spcPts val="2800"/>
              </a:spcBef>
              <a:defRPr sz="3264"/>
            </a:pPr>
            <a:r>
              <a:t>摩尔定律</a:t>
            </a:r>
          </a:p>
          <a:p>
            <a:pPr lvl="1" marL="709783" indent="-270871" defTabSz="560831">
              <a:spcBef>
                <a:spcPts val="2800"/>
              </a:spcBef>
              <a:defRPr sz="3264"/>
            </a:pPr>
            <a:r>
              <a:t>计算机性能</a:t>
            </a:r>
          </a:p>
          <a:p>
            <a:pPr lvl="2" marL="1066556" indent="-329184" defTabSz="560831">
              <a:spcBef>
                <a:spcPts val="2800"/>
              </a:spcBef>
              <a:defRPr sz="3264"/>
            </a:pPr>
            <a:r>
              <a:t>性能的测算、CPU性能、指令的性能</a:t>
            </a:r>
          </a:p>
          <a:p>
            <a:pPr lvl="1" marL="709783" indent="-270871" defTabSz="560831">
              <a:spcBef>
                <a:spcPts val="2800"/>
              </a:spcBef>
              <a:defRPr sz="3264"/>
            </a:pPr>
            <a:r>
              <a:t>CPU功耗墙</a:t>
            </a:r>
          </a:p>
          <a:p>
            <a:pPr marL="459760" indent="-345643" defTabSz="560831">
              <a:spcBef>
                <a:spcPts val="2800"/>
              </a:spcBef>
              <a:defRPr sz="3648"/>
            </a:pPr>
            <a:r>
              <a:t>计算机软件</a:t>
            </a:r>
          </a:p>
          <a:p>
            <a:pPr lvl="1" marL="709783" indent="-270871" defTabSz="560831">
              <a:spcBef>
                <a:spcPts val="2800"/>
              </a:spcBef>
              <a:defRPr sz="3264"/>
            </a:pPr>
            <a:r>
              <a:t>应用软件、系统软件</a:t>
            </a:r>
          </a:p>
          <a:p>
            <a:pPr lvl="1" marL="709783" indent="-270871" defTabSz="560831">
              <a:spcBef>
                <a:spcPts val="2800"/>
              </a:spcBef>
              <a:defRPr sz="3264"/>
            </a:pPr>
            <a:r>
              <a:t>从高级语言到机器语言</a:t>
            </a:r>
          </a:p>
        </p:txBody>
      </p:sp>
      <p:sp>
        <p:nvSpPr>
          <p:cNvPr id="650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功耗墙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09625">
              <a:defRPr sz="4240"/>
            </a:lvl1pPr>
          </a:lstStyle>
          <a:p>
            <a:pPr/>
            <a:r>
              <a:t>功耗墙</a:t>
            </a:r>
          </a:p>
        </p:txBody>
      </p:sp>
      <p:sp>
        <p:nvSpPr>
          <p:cNvPr id="653" name="25年间Intel八代处理器时钟频率和功耗的增长趋势…"/>
          <p:cNvSpPr txBox="1"/>
          <p:nvPr>
            <p:ph type="body" sz="half" idx="1"/>
          </p:nvPr>
        </p:nvSpPr>
        <p:spPr>
          <a:xfrm>
            <a:off x="427566" y="6345471"/>
            <a:ext cx="12149667" cy="2801109"/>
          </a:xfrm>
          <a:prstGeom prst="rect">
            <a:avLst/>
          </a:prstGeom>
        </p:spPr>
        <p:txBody>
          <a:bodyPr/>
          <a:lstStyle/>
          <a:p>
            <a:pPr/>
            <a:r>
              <a:t>25年间Intel八代处理器时钟频率和功耗的增长趋势</a:t>
            </a:r>
          </a:p>
          <a:p>
            <a:pPr/>
            <a:r>
              <a:t>目前，功耗已达到极限，无法再将处理器冷却下来</a:t>
            </a:r>
          </a:p>
        </p:txBody>
      </p:sp>
      <p:sp>
        <p:nvSpPr>
          <p:cNvPr id="654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655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34847" y="1682997"/>
            <a:ext cx="9285239" cy="4480229"/>
          </a:xfrm>
          <a:prstGeom prst="rect">
            <a:avLst/>
          </a:prstGeom>
          <a:ln w="12700">
            <a:miter lim="400000"/>
          </a:ln>
        </p:spPr>
      </p:pic>
      <p:pic>
        <p:nvPicPr>
          <p:cNvPr id="656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46381" y="8197139"/>
            <a:ext cx="8377663" cy="66803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功耗墙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09625">
              <a:defRPr sz="4240"/>
            </a:lvl1pPr>
          </a:lstStyle>
          <a:p>
            <a:pPr/>
            <a:r>
              <a:t>功耗墙</a:t>
            </a:r>
          </a:p>
        </p:txBody>
      </p:sp>
      <p:sp>
        <p:nvSpPr>
          <p:cNvPr id="659" name="占统治地位的集成电路技术是CMOS，其主要的功耗来源是动态功耗，即在晶体管开关过程中产生的功耗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占统治地位的集成电路技术是CMOS，其主要的功耗来源是动态功耗，即在晶体管开关过程中产生的功耗</a:t>
            </a:r>
          </a:p>
          <a:p>
            <a:pPr marL="0" indent="0" algn="ctr">
              <a:buClrTx/>
              <a:buSzTx/>
              <a:buNone/>
              <a:defRPr>
                <a:solidFill>
                  <a:srgbClr val="0433FF"/>
                </a:solidFill>
              </a:defRPr>
            </a:pPr>
            <a:r>
              <a:t>功耗=负载电容</a:t>
            </a:r>
            <a:r>
              <a:rPr>
                <a:uFill>
                  <a:solidFill>
                    <a:srgbClr val="000000"/>
                  </a:solidFill>
                </a:uFill>
              </a:rPr>
              <a:t>x</a:t>
            </a:r>
            <a:r>
              <a:t>电压</a:t>
            </a:r>
            <a:r>
              <a:rPr baseline="31999"/>
              <a:t>2</a:t>
            </a:r>
            <a:r>
              <a:rPr>
                <a:uFill>
                  <a:solidFill>
                    <a:srgbClr val="000000"/>
                  </a:solidFill>
                </a:uFill>
              </a:rPr>
              <a:t>x</a:t>
            </a:r>
            <a:r>
              <a:t>开关频率</a:t>
            </a:r>
          </a:p>
          <a:p>
            <a:pPr lvl="1" marL="797242" indent="-340042"/>
            <a:r>
              <a:rPr>
                <a:solidFill>
                  <a:srgbClr val="0433FF"/>
                </a:solidFill>
              </a:rPr>
              <a:t>开关频率</a:t>
            </a:r>
            <a:r>
              <a:t>是时钟频率的函数</a:t>
            </a:r>
          </a:p>
          <a:p>
            <a:pPr lvl="1" marL="797242" indent="-340042"/>
            <a:r>
              <a:rPr>
                <a:solidFill>
                  <a:srgbClr val="0433FF"/>
                </a:solidFill>
              </a:rPr>
              <a:t>负载电容</a:t>
            </a:r>
            <a:r>
              <a:t>是连接到输出上的晶体管数量和工艺的函数</a:t>
            </a:r>
          </a:p>
          <a:p>
            <a:pPr lvl="1" marL="797242" indent="-340042"/>
            <a:r>
              <a:t>目前，每代CPU通过降低电压来抵消频率增长带来的功耗增长，20年来，电压从5V降低到了1V</a:t>
            </a:r>
          </a:p>
        </p:txBody>
      </p:sp>
      <p:sp>
        <p:nvSpPr>
          <p:cNvPr id="660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功耗墙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09625">
              <a:defRPr sz="4240"/>
            </a:lvl1pPr>
          </a:lstStyle>
          <a:p>
            <a:pPr/>
            <a:r>
              <a:t>功耗墙</a:t>
            </a:r>
          </a:p>
        </p:txBody>
      </p:sp>
      <p:sp>
        <p:nvSpPr>
          <p:cNvPr id="663" name="遇到功耗墙问题，如何进一步提升计算机性能？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遇到功耗墙问题，如何进一步提升计算机性能？</a:t>
            </a:r>
          </a:p>
        </p:txBody>
      </p:sp>
      <p:sp>
        <p:nvSpPr>
          <p:cNvPr id="664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计算机内部有什么？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09625">
              <a:defRPr sz="4240"/>
            </a:lvl1pPr>
          </a:lstStyle>
          <a:p>
            <a:pPr/>
            <a:r>
              <a:t>计算机内部有什么？</a:t>
            </a:r>
          </a:p>
        </p:txBody>
      </p:sp>
      <p:sp>
        <p:nvSpPr>
          <p:cNvPr id="164" name="幻灯片编号"/>
          <p:cNvSpPr txBox="1"/>
          <p:nvPr>
            <p:ph type="sldNum" sz="quarter" idx="2"/>
          </p:nvPr>
        </p:nvSpPr>
        <p:spPr>
          <a:xfrm>
            <a:off x="12454416" y="9218083"/>
            <a:ext cx="241402" cy="381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65" name="computer case.jpg" descr="computer case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16021" y="1344492"/>
            <a:ext cx="9972758" cy="83833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功耗墙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09625">
              <a:defRPr sz="4240"/>
            </a:lvl1pPr>
          </a:lstStyle>
          <a:p>
            <a:pPr/>
            <a:r>
              <a:t>功耗墙</a:t>
            </a:r>
          </a:p>
        </p:txBody>
      </p:sp>
      <p:sp>
        <p:nvSpPr>
          <p:cNvPr id="667" name="遇到功耗墙问题，如何进一步提升计算机性能？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遇到功耗墙问题，如何进一步提升计算机性能？</a:t>
            </a:r>
          </a:p>
          <a:p>
            <a:pPr/>
          </a:p>
          <a:p>
            <a:pPr/>
          </a:p>
          <a:p>
            <a:pPr/>
            <a:r>
              <a:t>使用更强的冷却技术，但是代价昂贵</a:t>
            </a:r>
          </a:p>
          <a:p>
            <a:pPr>
              <a:defRPr>
                <a:solidFill>
                  <a:srgbClr val="FF2600"/>
                </a:solidFill>
              </a:defRPr>
            </a:pPr>
            <a:r>
              <a:t>从单处理器向多处理器转变</a:t>
            </a:r>
          </a:p>
        </p:txBody>
      </p:sp>
      <p:sp>
        <p:nvSpPr>
          <p:cNvPr id="668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CPU设计的新趋势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09625">
              <a:defRPr sz="4240"/>
            </a:lvl1pPr>
          </a:lstStyle>
          <a:p>
            <a:pPr/>
            <a:r>
              <a:t>CPU设计的新趋势</a:t>
            </a:r>
          </a:p>
        </p:txBody>
      </p:sp>
      <p:sp>
        <p:nvSpPr>
          <p:cNvPr id="671" name="从单处理器向多处理器转变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从单处理器向多处理器转变</a:t>
            </a:r>
          </a:p>
        </p:txBody>
      </p:sp>
      <p:sp>
        <p:nvSpPr>
          <p:cNvPr id="672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673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4307" y="2162373"/>
            <a:ext cx="12283757" cy="718151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CPU设计的新趋势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09625">
              <a:defRPr sz="4240"/>
            </a:lvl1pPr>
          </a:lstStyle>
          <a:p>
            <a:pPr/>
            <a:r>
              <a:t>CPU设计的新趋势</a:t>
            </a:r>
          </a:p>
        </p:txBody>
      </p:sp>
      <p:sp>
        <p:nvSpPr>
          <p:cNvPr id="676" name="从单处理器向多处理器转变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从单处理器向多处理器转变</a:t>
            </a:r>
          </a:p>
        </p:txBody>
      </p:sp>
      <p:sp>
        <p:nvSpPr>
          <p:cNvPr id="677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678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4307" y="2162373"/>
            <a:ext cx="12283757" cy="7181516"/>
          </a:xfrm>
          <a:prstGeom prst="rect">
            <a:avLst/>
          </a:prstGeom>
          <a:ln w="12700">
            <a:miter lim="400000"/>
          </a:ln>
        </p:spPr>
      </p:pic>
      <p:sp>
        <p:nvSpPr>
          <p:cNvPr id="679" name="技术驱动"/>
          <p:cNvSpPr txBox="1"/>
          <p:nvPr/>
        </p:nvSpPr>
        <p:spPr>
          <a:xfrm>
            <a:off x="1318204" y="6861721"/>
            <a:ext cx="1689101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100">
                <a:solidFill>
                  <a:srgbClr val="FF2600"/>
                </a:solidFill>
              </a:defRPr>
            </a:lvl1pPr>
          </a:lstStyle>
          <a:p>
            <a:pPr/>
            <a:r>
              <a:t>技术驱动</a:t>
            </a:r>
          </a:p>
        </p:txBody>
      </p:sp>
      <p:sp>
        <p:nvSpPr>
          <p:cNvPr id="680" name="体系结构创新"/>
          <p:cNvSpPr txBox="1"/>
          <p:nvPr/>
        </p:nvSpPr>
        <p:spPr>
          <a:xfrm>
            <a:off x="6154475" y="6861721"/>
            <a:ext cx="2476501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100">
                <a:solidFill>
                  <a:srgbClr val="FF2600"/>
                </a:solidFill>
              </a:defRPr>
            </a:lvl1pPr>
          </a:lstStyle>
          <a:p>
            <a:pPr/>
            <a:r>
              <a:t>体系结构创新</a:t>
            </a:r>
          </a:p>
        </p:txBody>
      </p:sp>
      <p:sp>
        <p:nvSpPr>
          <p:cNvPr id="681" name="浮点运算"/>
          <p:cNvSpPr txBox="1"/>
          <p:nvPr/>
        </p:nvSpPr>
        <p:spPr>
          <a:xfrm>
            <a:off x="9755275" y="6861721"/>
            <a:ext cx="1689101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100">
                <a:solidFill>
                  <a:srgbClr val="FF2600"/>
                </a:solidFill>
              </a:defRPr>
            </a:lvl1pPr>
          </a:lstStyle>
          <a:p>
            <a:pPr/>
            <a:r>
              <a:t>浮点运算</a:t>
            </a:r>
          </a:p>
        </p:txBody>
      </p:sp>
      <p:sp>
        <p:nvSpPr>
          <p:cNvPr id="682" name="多核"/>
          <p:cNvSpPr txBox="1"/>
          <p:nvPr/>
        </p:nvSpPr>
        <p:spPr>
          <a:xfrm>
            <a:off x="11818675" y="6861721"/>
            <a:ext cx="901701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100">
                <a:solidFill>
                  <a:srgbClr val="FF2600"/>
                </a:solidFill>
              </a:defRPr>
            </a:lvl1pPr>
          </a:lstStyle>
          <a:p>
            <a:pPr/>
            <a:r>
              <a:t>多核</a:t>
            </a:r>
          </a:p>
        </p:txBody>
      </p:sp>
      <p:sp>
        <p:nvSpPr>
          <p:cNvPr id="683" name="线条"/>
          <p:cNvSpPr/>
          <p:nvPr/>
        </p:nvSpPr>
        <p:spPr>
          <a:xfrm flipH="1">
            <a:off x="2162754" y="7370090"/>
            <a:ext cx="1" cy="1091443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2008年多核CPU每芯片的核数、时钟频率和功耗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92100">
              <a:defRPr sz="4000"/>
            </a:lvl1pPr>
          </a:lstStyle>
          <a:p>
            <a:pPr/>
            <a:r>
              <a:t>2008年多核CPU每芯片的核数、时钟频率和功耗</a:t>
            </a:r>
          </a:p>
        </p:txBody>
      </p:sp>
      <p:sp>
        <p:nvSpPr>
          <p:cNvPr id="686" name="在过去，程序员可以依赖于硬件、体系结构和编译程序的创新，无需修改代码，程序的新能就可以每18个月翻一番。…"/>
          <p:cNvSpPr txBox="1"/>
          <p:nvPr>
            <p:ph type="body" sz="half" idx="1"/>
          </p:nvPr>
        </p:nvSpPr>
        <p:spPr>
          <a:xfrm>
            <a:off x="427566" y="6246853"/>
            <a:ext cx="12149667" cy="2899727"/>
          </a:xfrm>
          <a:prstGeom prst="rect">
            <a:avLst/>
          </a:prstGeom>
        </p:spPr>
        <p:txBody>
          <a:bodyPr/>
          <a:lstStyle/>
          <a:p>
            <a:pPr marL="431025" indent="-324040" defTabSz="525779">
              <a:spcBef>
                <a:spcPts val="2700"/>
              </a:spcBef>
              <a:defRPr sz="3420"/>
            </a:pPr>
            <a:r>
              <a:t>在过去，程序员可以依赖于硬件、体系结构和编译程序的创新，无需修改代码，程序的新能就可以每18个月翻一番。</a:t>
            </a:r>
          </a:p>
          <a:p>
            <a:pPr marL="431025" indent="-324040" defTabSz="525779">
              <a:spcBef>
                <a:spcPts val="2700"/>
              </a:spcBef>
              <a:defRPr sz="3420"/>
            </a:pPr>
            <a:r>
              <a:t>而现在，程序员想要显著改进响应时间，必须重写程序，而且随着核数量的不断加倍，程序员必须不断改进他们的代码。</a:t>
            </a:r>
          </a:p>
        </p:txBody>
      </p:sp>
      <p:sp>
        <p:nvSpPr>
          <p:cNvPr id="687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688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1047" y="1887447"/>
            <a:ext cx="11882706" cy="252960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CPU制造实例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09625">
              <a:defRPr sz="4240"/>
            </a:lvl1pPr>
          </a:lstStyle>
          <a:p>
            <a:pPr/>
            <a:r>
              <a:t>CPU制造实例</a:t>
            </a:r>
          </a:p>
        </p:txBody>
      </p:sp>
      <p:sp>
        <p:nvSpPr>
          <p:cNvPr id="691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692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221" y="2578271"/>
            <a:ext cx="6161026" cy="5673119"/>
          </a:xfrm>
          <a:prstGeom prst="rect">
            <a:avLst/>
          </a:prstGeom>
          <a:ln w="12700">
            <a:miter lim="400000"/>
          </a:ln>
        </p:spPr>
      </p:pic>
      <p:pic>
        <p:nvPicPr>
          <p:cNvPr id="693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047253" y="2930047"/>
            <a:ext cx="6797706" cy="519493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CPU制造实例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09625">
              <a:defRPr sz="4240"/>
            </a:lvl1pPr>
          </a:lstStyle>
          <a:p>
            <a:pPr/>
            <a:r>
              <a:t>CPU制造实例</a:t>
            </a:r>
          </a:p>
        </p:txBody>
      </p:sp>
      <p:sp>
        <p:nvSpPr>
          <p:cNvPr id="696" name="半导体材料：硅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半导体材料：硅</a:t>
            </a:r>
          </a:p>
          <a:p>
            <a:pPr/>
            <a:r>
              <a:t>用特殊的化学方法对硅添加某些材料，可将细微的区域转变为</a:t>
            </a:r>
          </a:p>
          <a:p>
            <a:pPr lvl="1" marL="797242" indent="-340042"/>
            <a:r>
              <a:t>良好的导体</a:t>
            </a:r>
          </a:p>
          <a:p>
            <a:pPr lvl="1" marL="797242" indent="-340042"/>
            <a:r>
              <a:t>良好的绝缘体</a:t>
            </a:r>
          </a:p>
          <a:p>
            <a:pPr lvl="1" marL="797242" indent="-340042"/>
            <a:r>
              <a:t>可控的导体或绝缘体</a:t>
            </a:r>
          </a:p>
          <a:p>
            <a:pPr marL="458914" indent="-340042">
              <a:buClr>
                <a:srgbClr val="60B5CC"/>
              </a:buClr>
              <a:defRPr sz="3400"/>
            </a:pPr>
            <a:r>
              <a:t>VLSI电路就是由数亿上述材料组合并封装在一起制成</a:t>
            </a:r>
          </a:p>
        </p:txBody>
      </p:sp>
      <p:sp>
        <p:nvSpPr>
          <p:cNvPr id="697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CPU制造实例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09625">
              <a:defRPr sz="4240"/>
            </a:lvl1pPr>
          </a:lstStyle>
          <a:p>
            <a:pPr/>
            <a:r>
              <a:t>CPU制造实例</a:t>
            </a:r>
          </a:p>
        </p:txBody>
      </p:sp>
      <p:sp>
        <p:nvSpPr>
          <p:cNvPr id="700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701" name="屏幕快照 2014-02-10 上午9.46.12.png" descr="屏幕快照 2014-02-10 上午9.46.1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1895441"/>
            <a:ext cx="13004801" cy="703877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提纲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09625">
              <a:defRPr sz="4240"/>
            </a:lvl1pPr>
          </a:lstStyle>
          <a:p>
            <a:pPr/>
            <a:r>
              <a:t>提纲</a:t>
            </a:r>
          </a:p>
        </p:txBody>
      </p:sp>
      <p:sp>
        <p:nvSpPr>
          <p:cNvPr id="704" name="计算机硬件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59760" indent="-345643" defTabSz="560831">
              <a:spcBef>
                <a:spcPts val="2800"/>
              </a:spcBef>
              <a:defRPr sz="3648"/>
            </a:pPr>
            <a:r>
              <a:t>计算机硬件</a:t>
            </a:r>
          </a:p>
          <a:p>
            <a:pPr lvl="1" marL="709783" indent="-270871" defTabSz="560831">
              <a:spcBef>
                <a:spcPts val="2800"/>
              </a:spcBef>
              <a:defRPr sz="3264"/>
            </a:pPr>
            <a:r>
              <a:t>摩尔定律</a:t>
            </a:r>
          </a:p>
          <a:p>
            <a:pPr lvl="1" marL="709783" indent="-270871" defTabSz="560831">
              <a:spcBef>
                <a:spcPts val="2800"/>
              </a:spcBef>
              <a:defRPr sz="3264"/>
            </a:pPr>
            <a:r>
              <a:t>计算机性能</a:t>
            </a:r>
          </a:p>
          <a:p>
            <a:pPr lvl="2" marL="1066556" indent="-329184" defTabSz="560831">
              <a:spcBef>
                <a:spcPts val="2800"/>
              </a:spcBef>
              <a:defRPr sz="3264"/>
            </a:pPr>
            <a:r>
              <a:t>性能的测算、CPU性能、指令的性能</a:t>
            </a:r>
          </a:p>
          <a:p>
            <a:pPr lvl="1" marL="709783" indent="-270871" defTabSz="560831">
              <a:spcBef>
                <a:spcPts val="2800"/>
              </a:spcBef>
              <a:defRPr sz="3264"/>
            </a:pPr>
            <a:r>
              <a:t>CPU功耗墙</a:t>
            </a:r>
          </a:p>
          <a:p>
            <a:pPr marL="459760" indent="-345643" defTabSz="560831">
              <a:spcBef>
                <a:spcPts val="2800"/>
              </a:spcBef>
              <a:defRPr sz="3648"/>
            </a:pPr>
            <a:r>
              <a:t>计算机软件</a:t>
            </a:r>
          </a:p>
          <a:p>
            <a:pPr lvl="1" marL="709783" indent="-270871" defTabSz="560831">
              <a:spcBef>
                <a:spcPts val="2800"/>
              </a:spcBef>
              <a:defRPr sz="3264"/>
            </a:pPr>
            <a:r>
              <a:t>应用软件、系统软件</a:t>
            </a:r>
          </a:p>
          <a:p>
            <a:pPr lvl="1" marL="709783" indent="-270871" defTabSz="560831">
              <a:spcBef>
                <a:spcPts val="2800"/>
              </a:spcBef>
              <a:defRPr sz="3264"/>
            </a:pPr>
            <a:r>
              <a:t>从高级语言到机器语言</a:t>
            </a:r>
          </a:p>
        </p:txBody>
      </p:sp>
      <p:sp>
        <p:nvSpPr>
          <p:cNvPr id="705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计算机软件概述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09625">
              <a:defRPr sz="4240"/>
            </a:lvl1pPr>
          </a:lstStyle>
          <a:p>
            <a:pPr/>
            <a:r>
              <a:t>计算机软件概述</a:t>
            </a:r>
          </a:p>
        </p:txBody>
      </p:sp>
      <p:sp>
        <p:nvSpPr>
          <p:cNvPr id="708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709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11386" y="2538815"/>
            <a:ext cx="6782028" cy="575203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系统软件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09625">
              <a:defRPr sz="4240"/>
            </a:lvl1pPr>
          </a:lstStyle>
          <a:p>
            <a:pPr/>
            <a:r>
              <a:t>系统软件</a:t>
            </a:r>
          </a:p>
        </p:txBody>
      </p:sp>
      <p:sp>
        <p:nvSpPr>
          <p:cNvPr id="712" name="操作系统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操作系统</a:t>
            </a:r>
          </a:p>
          <a:p>
            <a:pPr lvl="1"/>
            <a:r>
              <a:t>处理基本的输入输出</a:t>
            </a:r>
          </a:p>
          <a:p>
            <a:pPr lvl="1"/>
            <a:r>
              <a:t>分配外存和内存</a:t>
            </a:r>
          </a:p>
          <a:p>
            <a:pPr lvl="1"/>
            <a:r>
              <a:t>为多个应用程序提供共享计算机资源的服务</a:t>
            </a:r>
          </a:p>
          <a:p>
            <a:pPr/>
            <a:r>
              <a:t>编译程序</a:t>
            </a:r>
          </a:p>
          <a:p>
            <a:pPr lvl="1" marL="797242" indent="-340042"/>
            <a:r>
              <a:t>把高级语言编写的程序翻译为硬件能执行的指令</a:t>
            </a:r>
          </a:p>
        </p:txBody>
      </p:sp>
      <p:sp>
        <p:nvSpPr>
          <p:cNvPr id="713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计算机内部有什么？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09625">
              <a:defRPr sz="4240"/>
            </a:lvl1pPr>
          </a:lstStyle>
          <a:p>
            <a:pPr/>
            <a:r>
              <a:t>计算机内部有什么？</a:t>
            </a:r>
          </a:p>
        </p:txBody>
      </p:sp>
      <p:sp>
        <p:nvSpPr>
          <p:cNvPr id="168" name="幻灯片编号"/>
          <p:cNvSpPr txBox="1"/>
          <p:nvPr>
            <p:ph type="sldNum" sz="quarter" idx="2"/>
          </p:nvPr>
        </p:nvSpPr>
        <p:spPr>
          <a:xfrm>
            <a:off x="12454416" y="9218083"/>
            <a:ext cx="241402" cy="381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69" name="屏幕快照 2014-02-11 下午4.35.36.png" descr="屏幕快照 2014-02-11 下午4.35.3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39561" y="1525909"/>
            <a:ext cx="7525678" cy="806378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计算机是如何执行程序的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09625">
              <a:defRPr sz="4240"/>
            </a:lvl1pPr>
          </a:lstStyle>
          <a:p>
            <a:pPr/>
            <a:r>
              <a:t>计算机是如何执行程序的</a:t>
            </a:r>
          </a:p>
        </p:txBody>
      </p:sp>
      <p:sp>
        <p:nvSpPr>
          <p:cNvPr id="716" name="正文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17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718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9473" y="1683080"/>
            <a:ext cx="12185854" cy="7463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如何操作计算机？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09625">
              <a:defRPr sz="4240"/>
            </a:lvl1pPr>
          </a:lstStyle>
          <a:p>
            <a:pPr/>
            <a:r>
              <a:t>如何操作计算机？</a:t>
            </a:r>
          </a:p>
        </p:txBody>
      </p:sp>
      <p:sp>
        <p:nvSpPr>
          <p:cNvPr id="721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722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3675" y="1517919"/>
            <a:ext cx="6173331" cy="1927099"/>
          </a:xfrm>
          <a:prstGeom prst="rect">
            <a:avLst/>
          </a:prstGeom>
          <a:ln w="25400">
            <a:solidFill>
              <a:srgbClr val="000000"/>
            </a:solidFill>
            <a:prstDash val="sysDot"/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如何操作计算机？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09625">
              <a:defRPr sz="4240"/>
            </a:lvl1pPr>
          </a:lstStyle>
          <a:p>
            <a:pPr/>
            <a:r>
              <a:t>如何操作计算机？</a:t>
            </a:r>
          </a:p>
        </p:txBody>
      </p:sp>
      <p:sp>
        <p:nvSpPr>
          <p:cNvPr id="725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726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3675" y="1517919"/>
            <a:ext cx="6173331" cy="1927099"/>
          </a:xfrm>
          <a:prstGeom prst="rect">
            <a:avLst/>
          </a:prstGeom>
          <a:ln w="25400">
            <a:solidFill>
              <a:srgbClr val="000000"/>
            </a:solidFill>
            <a:prstDash val="sysDot"/>
            <a:miter lim="400000"/>
          </a:ln>
        </p:spPr>
      </p:pic>
      <p:pic>
        <p:nvPicPr>
          <p:cNvPr id="727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791499" y="4055386"/>
            <a:ext cx="6371935" cy="2443523"/>
          </a:xfrm>
          <a:prstGeom prst="rect">
            <a:avLst/>
          </a:prstGeom>
          <a:ln w="25400">
            <a:solidFill>
              <a:srgbClr val="000000"/>
            </a:solidFill>
            <a:prstDash val="sysDot"/>
            <a:miter lim="400000"/>
          </a:ln>
        </p:spPr>
      </p:pic>
      <p:sp>
        <p:nvSpPr>
          <p:cNvPr id="728" name="箭头"/>
          <p:cNvSpPr/>
          <p:nvPr/>
        </p:nvSpPr>
        <p:spPr>
          <a:xfrm rot="5424404">
            <a:off x="2908300" y="3223709"/>
            <a:ext cx="859169" cy="859169"/>
          </a:xfrm>
          <a:prstGeom prst="rightArrow">
            <a:avLst>
              <a:gd name="adj1" fmla="val 52579"/>
              <a:gd name="adj2" fmla="val 36076"/>
            </a:avLst>
          </a:prstGeom>
          <a:blipFill>
            <a:blip r:embed="rId4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729" name="编译程序"/>
          <p:cNvSpPr txBox="1"/>
          <p:nvPr/>
        </p:nvSpPr>
        <p:spPr>
          <a:xfrm>
            <a:off x="3851578" y="3369202"/>
            <a:ext cx="1993901" cy="76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700">
                <a:solidFill>
                  <a:srgbClr val="FF26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编译程序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如何操作计算机？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09625">
              <a:defRPr sz="4240"/>
            </a:lvl1pPr>
          </a:lstStyle>
          <a:p>
            <a:pPr/>
            <a:r>
              <a:t>如何操作计算机？</a:t>
            </a:r>
          </a:p>
        </p:txBody>
      </p:sp>
      <p:sp>
        <p:nvSpPr>
          <p:cNvPr id="732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733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3675" y="1517919"/>
            <a:ext cx="6173331" cy="1927099"/>
          </a:xfrm>
          <a:prstGeom prst="rect">
            <a:avLst/>
          </a:prstGeom>
          <a:ln w="25400">
            <a:solidFill>
              <a:srgbClr val="000000"/>
            </a:solidFill>
            <a:prstDash val="sysDot"/>
            <a:miter lim="400000"/>
          </a:ln>
        </p:spPr>
      </p:pic>
      <p:pic>
        <p:nvPicPr>
          <p:cNvPr id="734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791499" y="4055386"/>
            <a:ext cx="6371935" cy="2443523"/>
          </a:xfrm>
          <a:prstGeom prst="rect">
            <a:avLst/>
          </a:prstGeom>
          <a:ln w="25400">
            <a:solidFill>
              <a:srgbClr val="000000"/>
            </a:solidFill>
            <a:prstDash val="sysDot"/>
            <a:miter lim="400000"/>
          </a:ln>
        </p:spPr>
      </p:pic>
      <p:pic>
        <p:nvPicPr>
          <p:cNvPr id="735" name="图像" descr="图像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921175" y="7109276"/>
            <a:ext cx="6750134" cy="2104548"/>
          </a:xfrm>
          <a:prstGeom prst="rect">
            <a:avLst/>
          </a:prstGeom>
          <a:ln w="25400">
            <a:solidFill>
              <a:srgbClr val="000000"/>
            </a:solidFill>
            <a:prstDash val="sysDot"/>
            <a:miter lim="400000"/>
          </a:ln>
        </p:spPr>
      </p:pic>
      <p:sp>
        <p:nvSpPr>
          <p:cNvPr id="736" name="箭头"/>
          <p:cNvSpPr/>
          <p:nvPr/>
        </p:nvSpPr>
        <p:spPr>
          <a:xfrm rot="5424404">
            <a:off x="2908300" y="3223709"/>
            <a:ext cx="859169" cy="859169"/>
          </a:xfrm>
          <a:prstGeom prst="rightArrow">
            <a:avLst>
              <a:gd name="adj1" fmla="val 52579"/>
              <a:gd name="adj2" fmla="val 36076"/>
            </a:avLst>
          </a:prstGeom>
          <a:blipFill>
            <a:blip r:embed="rId5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737" name="箭头"/>
          <p:cNvSpPr/>
          <p:nvPr/>
        </p:nvSpPr>
        <p:spPr>
          <a:xfrm rot="5424404">
            <a:off x="6073664" y="6246309"/>
            <a:ext cx="859170" cy="859169"/>
          </a:xfrm>
          <a:prstGeom prst="rightArrow">
            <a:avLst>
              <a:gd name="adj1" fmla="val 52579"/>
              <a:gd name="adj2" fmla="val 36076"/>
            </a:avLst>
          </a:prstGeom>
          <a:blipFill>
            <a:blip r:embed="rId5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738" name="编译程序"/>
          <p:cNvSpPr txBox="1"/>
          <p:nvPr/>
        </p:nvSpPr>
        <p:spPr>
          <a:xfrm>
            <a:off x="3851578" y="3369202"/>
            <a:ext cx="1993901" cy="76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700">
                <a:solidFill>
                  <a:srgbClr val="FF26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编译程序</a:t>
            </a:r>
          </a:p>
        </p:txBody>
      </p:sp>
      <p:sp>
        <p:nvSpPr>
          <p:cNvPr id="739" name="汇编程序"/>
          <p:cNvSpPr txBox="1"/>
          <p:nvPr/>
        </p:nvSpPr>
        <p:spPr>
          <a:xfrm>
            <a:off x="7046015" y="6423092"/>
            <a:ext cx="1993901" cy="76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700">
                <a:solidFill>
                  <a:srgbClr val="FF26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汇编程序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从高级语言到硬件语言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09625">
              <a:defRPr sz="4240"/>
            </a:lvl1pPr>
          </a:lstStyle>
          <a:p>
            <a:pPr/>
            <a:r>
              <a:t>从高级语言到硬件语言</a:t>
            </a:r>
          </a:p>
        </p:txBody>
      </p:sp>
      <p:sp>
        <p:nvSpPr>
          <p:cNvPr id="742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743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88497" y="2274491"/>
            <a:ext cx="11627806" cy="628067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高级语言的优点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09625">
              <a:defRPr sz="4240"/>
            </a:lvl1pPr>
          </a:lstStyle>
          <a:p>
            <a:pPr/>
            <a:r>
              <a:t>高级语言的优点</a:t>
            </a:r>
          </a:p>
        </p:txBody>
      </p:sp>
      <p:sp>
        <p:nvSpPr>
          <p:cNvPr id="746" name="使程序员用更自然的语言进行思考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使程序员用更自然的语言进行思考</a:t>
            </a:r>
          </a:p>
          <a:p>
            <a:pPr/>
            <a:r>
              <a:t>提高了程序员的生产率</a:t>
            </a:r>
          </a:p>
          <a:p>
            <a:pPr/>
            <a:r>
              <a:t>采用高级语言编写程序提高了程序相对于计算机的独立性</a:t>
            </a:r>
          </a:p>
        </p:txBody>
      </p:sp>
      <p:sp>
        <p:nvSpPr>
          <p:cNvPr id="747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主板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09625">
              <a:defRPr sz="4240"/>
            </a:lvl1pPr>
          </a:lstStyle>
          <a:p>
            <a:pPr/>
            <a:r>
              <a:t>主板</a:t>
            </a:r>
          </a:p>
        </p:txBody>
      </p:sp>
      <p:sp>
        <p:nvSpPr>
          <p:cNvPr id="172" name="幻灯片编号"/>
          <p:cNvSpPr txBox="1"/>
          <p:nvPr>
            <p:ph type="sldNum" sz="quarter" idx="2"/>
          </p:nvPr>
        </p:nvSpPr>
        <p:spPr>
          <a:xfrm>
            <a:off x="12454416" y="9218083"/>
            <a:ext cx="241402" cy="381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73" name="bigmb.jpg" descr="bigmb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75107" y="1311753"/>
            <a:ext cx="11214776" cy="84845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_rels/theme1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